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72" r:id="rId5"/>
    <p:sldId id="268" r:id="rId6"/>
    <p:sldId id="262" r:id="rId7"/>
    <p:sldId id="261" r:id="rId8"/>
    <p:sldId id="266" r:id="rId9"/>
    <p:sldId id="280" r:id="rId10"/>
    <p:sldId id="285" r:id="rId11"/>
    <p:sldId id="286" r:id="rId12"/>
    <p:sldId id="288" r:id="rId13"/>
    <p:sldId id="287" r:id="rId14"/>
    <p:sldId id="277" r:id="rId15"/>
    <p:sldId id="283" r:id="rId16"/>
    <p:sldId id="284" r:id="rId17"/>
    <p:sldId id="281"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B1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520" autoAdjust="0"/>
    <p:restoredTop sz="71624" autoAdjust="0"/>
  </p:normalViewPr>
  <p:slideViewPr>
    <p:cSldViewPr snapToGrid="0">
      <p:cViewPr varScale="1">
        <p:scale>
          <a:sx n="116" d="100"/>
          <a:sy n="116" d="100"/>
        </p:scale>
        <p:origin x="4152" y="114"/>
      </p:cViewPr>
      <p:guideLst>
        <p:guide orient="horz" pos="3024"/>
        <p:guide pos="3840"/>
      </p:guideLst>
    </p:cSldViewPr>
  </p:slideViewPr>
  <p:notesTextViewPr>
    <p:cViewPr>
      <p:scale>
        <a:sx n="180" d="100"/>
        <a:sy n="18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5/25/2023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1" u="sng" dirty="0"/>
              <a:t>POONAM</a:t>
            </a:r>
          </a:p>
          <a:p>
            <a:pPr marL="0" indent="0">
              <a:buFont typeface="Arial" panose="020B0604020202020204" pitchFamily="34" charset="0"/>
              <a:buNone/>
            </a:pPr>
            <a:endParaRPr lang="en-US" sz="1600" dirty="0"/>
          </a:p>
          <a:p>
            <a:pPr marL="171450" indent="-171450">
              <a:buFont typeface="Arial" panose="020B0604020202020204" pitchFamily="34" charset="0"/>
              <a:buChar char="•"/>
            </a:pPr>
            <a:r>
              <a:rPr lang="en-US" sz="1600" dirty="0"/>
              <a:t>Hello everyone! For our project, we decided to tackle a forestry classification task using a data set provided by Colorado State University and accessed through the UC Irvine Machine Learning Repository.</a:t>
            </a:r>
          </a:p>
          <a:p>
            <a:pPr marL="171450" indent="-171450">
              <a:buFont typeface="Arial" panose="020B0604020202020204" pitchFamily="34" charset="0"/>
              <a:buChar char="•"/>
            </a:pPr>
            <a:r>
              <a:rPr lang="en-US" sz="1600" dirty="0"/>
              <a:t>Essentially, we are using supervised learning techniques to build a model that can accurately predict what the primary type of tree is in any given 30x30 meter square in the Roosevelt National Forest in Northern Colorado.</a:t>
            </a:r>
          </a:p>
          <a:p>
            <a:pPr marL="171450" indent="-171450">
              <a:buFont typeface="Arial" panose="020B0604020202020204" pitchFamily="34" charset="0"/>
              <a:buChar char="•"/>
            </a:pPr>
            <a:r>
              <a:rPr lang="en-US" sz="1600" dirty="0"/>
              <a:t>Now that may seem a little niche, but we promise we’ll bring it around and give it some real-world meaning once we give you a sense of how we put this all together.</a:t>
            </a:r>
          </a:p>
        </p:txBody>
      </p:sp>
      <p:sp>
        <p:nvSpPr>
          <p:cNvPr id="4" name="Slide Number Placeholder 3"/>
          <p:cNvSpPr>
            <a:spLocks noGrp="1"/>
          </p:cNvSpPr>
          <p:nvPr>
            <p:ph type="sldNum" sz="quarter" idx="5"/>
          </p:nvPr>
        </p:nvSpPr>
        <p:spPr/>
        <p:txBody>
          <a:bodyPr/>
          <a:lstStyle/>
          <a:p>
            <a:fld id="{5E485773-E831-40C3-B08E-FE9BDAA69383}" type="slidenum">
              <a:rPr lang="en-US" smtClean="0"/>
              <a:t>1</a:t>
            </a:fld>
            <a:endParaRPr lang="en-US" dirty="0"/>
          </a:p>
        </p:txBody>
      </p:sp>
    </p:spTree>
    <p:extLst>
      <p:ext uri="{BB962C8B-B14F-4D97-AF65-F5344CB8AC3E}">
        <p14:creationId xmlns:p14="http://schemas.microsoft.com/office/powerpoint/2010/main" val="4035484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Gaussian naïve bayes is probably the most stats-heavy in terms of the intuition behind it, so I’m going to keep it very light. The important thing to know is that Gaussian refers to the idea that our features are normally distributed, naïve refers to the assumption that features are all independent, and Bayes refers to the idea that we’re reliant on conditional probability. So what happens is we take a prior derived from the training data and produce a score by taking into account the likelihood that the new data point falls where it does on each feature distribution independently GIVEN that the data point comes from each class. Then we compare scores and give a prediction on that basis.</a:t>
            </a:r>
          </a:p>
          <a:p>
            <a:endParaRPr lang="en-US" b="0" u="none" dirty="0"/>
          </a:p>
          <a:p>
            <a:r>
              <a:rPr lang="en-US" b="0" u="none" dirty="0"/>
              <a:t>Now the beautiful thing is that this algorithm is fast, computationally inexpensive, and surprisingly accurate because it turns out that noise from the normality assumption actually sort of cancels when you aggregate over the feature set. There’s this idea in statistics that the normal distribution has some magic to it, and this is just another instance in which that turns out to be pretty true. The paper I read about that was super complicated and I only followed about half of it, but it boiled down to there being mathematical justification for this working even though the assumptions are unrealistic.</a:t>
            </a:r>
          </a:p>
          <a:p>
            <a:endParaRPr lang="en-US" b="0" u="none" dirty="0"/>
          </a:p>
          <a:p>
            <a:r>
              <a:rPr lang="en-US" b="0" u="none" dirty="0"/>
              <a:t>So we thought these four algorithms would be a good set to try out with our classification task. And now I’ll pass it to Daniel to explain what we saw.</a:t>
            </a:r>
          </a:p>
        </p:txBody>
      </p:sp>
      <p:sp>
        <p:nvSpPr>
          <p:cNvPr id="4" name="Slide Number Placeholder 3"/>
          <p:cNvSpPr>
            <a:spLocks noGrp="1"/>
          </p:cNvSpPr>
          <p:nvPr>
            <p:ph type="sldNum" sz="quarter" idx="5"/>
          </p:nvPr>
        </p:nvSpPr>
        <p:spPr/>
        <p:txBody>
          <a:bodyPr/>
          <a:lstStyle/>
          <a:p>
            <a:fld id="{5E485773-E831-40C3-B08E-FE9BDAA69383}" type="slidenum">
              <a:rPr lang="en-US" smtClean="0"/>
              <a:t>10</a:t>
            </a:fld>
            <a:endParaRPr lang="en-US" dirty="0"/>
          </a:p>
        </p:txBody>
      </p:sp>
    </p:spTree>
    <p:extLst>
      <p:ext uri="{BB962C8B-B14F-4D97-AF65-F5344CB8AC3E}">
        <p14:creationId xmlns:p14="http://schemas.microsoft.com/office/powerpoint/2010/main" val="180519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Daniel</a:t>
            </a:r>
          </a:p>
        </p:txBody>
      </p:sp>
      <p:sp>
        <p:nvSpPr>
          <p:cNvPr id="4" name="Slide Number Placeholder 3"/>
          <p:cNvSpPr>
            <a:spLocks noGrp="1"/>
          </p:cNvSpPr>
          <p:nvPr>
            <p:ph type="sldNum" sz="quarter" idx="5"/>
          </p:nvPr>
        </p:nvSpPr>
        <p:spPr/>
        <p:txBody>
          <a:bodyPr/>
          <a:lstStyle/>
          <a:p>
            <a:fld id="{5E485773-E831-40C3-B08E-FE9BDAA69383}" type="slidenum">
              <a:rPr lang="en-US" smtClean="0"/>
              <a:t>11</a:t>
            </a:fld>
            <a:endParaRPr lang="en-US" dirty="0"/>
          </a:p>
        </p:txBody>
      </p:sp>
    </p:spTree>
    <p:extLst>
      <p:ext uri="{BB962C8B-B14F-4D97-AF65-F5344CB8AC3E}">
        <p14:creationId xmlns:p14="http://schemas.microsoft.com/office/powerpoint/2010/main" val="227859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Explanation: This visualization displays the distribution of tree cover types found in our predicted dataset. By analyzing this distribution, we can gain insights into the dominant tree cover types present in the dataset.</a:t>
            </a:r>
          </a:p>
          <a:p>
            <a:pPr algn="l"/>
            <a:endParaRPr lang="en-US" b="0" i="0" dirty="0">
              <a:solidFill>
                <a:srgbClr val="374151"/>
              </a:solidFill>
              <a:effectLst/>
              <a:latin typeface="Söhne"/>
            </a:endParaRPr>
          </a:p>
          <a:p>
            <a:pPr algn="l"/>
            <a:r>
              <a:rPr lang="en-US" b="0" i="0" dirty="0" err="1">
                <a:solidFill>
                  <a:srgbClr val="374151"/>
                </a:solidFill>
                <a:effectLst/>
                <a:latin typeface="Söhne"/>
              </a:rPr>
              <a:t>Lodgepole_Pine</a:t>
            </a:r>
            <a:r>
              <a:rPr lang="en-US" b="0" i="0" dirty="0">
                <a:solidFill>
                  <a:srgbClr val="374151"/>
                </a:solidFill>
                <a:effectLst/>
                <a:latin typeface="Söhne"/>
              </a:rPr>
              <a:t> as the predominant cover type in the study area and Cottonwood/Willow as being the smallest.</a:t>
            </a:r>
          </a:p>
          <a:p>
            <a:pPr algn="l"/>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Key Takeaway: The distribution of tree cover types provides valuable insights into the composition of the dataset and can aid in understanding the vegetation patterns and characteristics of the study area.</a:t>
            </a:r>
          </a:p>
          <a:p>
            <a:pPr algn="l"/>
            <a:endParaRPr lang="en-US" b="0" i="0" dirty="0">
              <a:solidFill>
                <a:srgbClr val="374151"/>
              </a:solidFill>
              <a:effectLst/>
              <a:latin typeface="Söhne"/>
            </a:endParaRPr>
          </a:p>
          <a:p>
            <a:pPr algn="l"/>
            <a:r>
              <a:rPr lang="en-US" b="0" i="0" dirty="0">
                <a:solidFill>
                  <a:srgbClr val="374151"/>
                </a:solidFill>
                <a:effectLst/>
                <a:latin typeface="Söhne"/>
              </a:rPr>
              <a:t>******************************************************</a:t>
            </a:r>
          </a:p>
          <a:p>
            <a:pPr algn="l"/>
            <a:endParaRPr lang="en-US" b="0" i="0" dirty="0">
              <a:solidFill>
                <a:srgbClr val="374151"/>
              </a:solidFill>
              <a:effectLst/>
              <a:latin typeface="Söhne"/>
            </a:endParaRPr>
          </a:p>
          <a:p>
            <a:pPr algn="l"/>
            <a:r>
              <a:rPr lang="en-US" b="0" i="0" dirty="0">
                <a:solidFill>
                  <a:srgbClr val="374151"/>
                </a:solidFill>
                <a:effectLst/>
                <a:latin typeface="Söhne"/>
              </a:rPr>
              <a:t>Slide 1: Number of Trees by Cover Type</a:t>
            </a:r>
          </a:p>
          <a:p>
            <a:pPr algn="l"/>
            <a:endParaRPr lang="en-US" b="0" i="0" dirty="0">
              <a:solidFill>
                <a:srgbClr val="374151"/>
              </a:solidFill>
              <a:effectLst/>
              <a:latin typeface="Söhne"/>
            </a:endParaRPr>
          </a:p>
          <a:p>
            <a:pPr algn="l"/>
            <a:r>
              <a:rPr lang="en-US" b="0" i="0" dirty="0">
                <a:solidFill>
                  <a:srgbClr val="374151"/>
                </a:solidFill>
                <a:effectLst/>
                <a:latin typeface="Söhne"/>
              </a:rPr>
              <a:t>Title: Distribution of Tree Cover Types</a:t>
            </a:r>
          </a:p>
          <a:p>
            <a:pPr algn="l"/>
            <a:endParaRPr lang="en-US" b="0" i="0" dirty="0">
              <a:solidFill>
                <a:srgbClr val="374151"/>
              </a:solidFill>
              <a:effectLst/>
              <a:latin typeface="Söhne"/>
            </a:endParaRPr>
          </a:p>
          <a:p>
            <a:pPr algn="l"/>
            <a:r>
              <a:rPr lang="en-US" b="0" i="0" dirty="0">
                <a:solidFill>
                  <a:srgbClr val="374151"/>
                </a:solidFill>
                <a:effectLst/>
                <a:latin typeface="Söhne"/>
              </a:rPr>
              <a:t>Explanation: This visualization displays the distribution of tree cover types found in our predicted dataset. By analyzing this distribution, we can gain insights into the dominant tree cover types present in the dataset.</a:t>
            </a:r>
          </a:p>
          <a:p>
            <a:pPr algn="l"/>
            <a:endParaRPr lang="en-US" b="0" i="0" dirty="0">
              <a:solidFill>
                <a:srgbClr val="374151"/>
              </a:solidFill>
              <a:effectLst/>
              <a:latin typeface="Söhne"/>
            </a:endParaRPr>
          </a:p>
          <a:p>
            <a:pPr algn="l"/>
            <a:r>
              <a:rPr lang="en-US" b="0" i="0" dirty="0">
                <a:solidFill>
                  <a:srgbClr val="374151"/>
                </a:solidFill>
                <a:effectLst/>
                <a:latin typeface="Söhne"/>
              </a:rPr>
              <a:t>Key Observations:</a:t>
            </a:r>
          </a:p>
          <a:p>
            <a:pPr algn="l">
              <a:buFont typeface="Arial" panose="020B0604020202020204" pitchFamily="34" charset="0"/>
              <a:buChar char="•"/>
            </a:pPr>
            <a:r>
              <a:rPr lang="en-US" b="0" i="0" dirty="0">
                <a:solidFill>
                  <a:srgbClr val="374151"/>
                </a:solidFill>
                <a:effectLst/>
                <a:latin typeface="Söhne"/>
              </a:rPr>
              <a:t>Cover Type ??: Lodgepole Pine - This cover type appears to be the most abundant in the dataset, as it has the highest count among all cover types.</a:t>
            </a:r>
          </a:p>
          <a:p>
            <a:pPr algn="l">
              <a:buFont typeface="Arial" panose="020B0604020202020204" pitchFamily="34" charset="0"/>
              <a:buChar char="•"/>
            </a:pPr>
            <a:r>
              <a:rPr lang="en-US" b="0" i="0" dirty="0">
                <a:solidFill>
                  <a:srgbClr val="374151"/>
                </a:solidFill>
                <a:effectLst/>
                <a:latin typeface="Söhne"/>
              </a:rPr>
              <a:t>Cover Type ??: Spruce/Fir - Spruce/Fir also represents a significant portion of the tree cover in the dataset.</a:t>
            </a:r>
          </a:p>
          <a:p>
            <a:pPr algn="l">
              <a:buFont typeface="Arial" panose="020B0604020202020204" pitchFamily="34" charset="0"/>
              <a:buChar char="•"/>
            </a:pPr>
            <a:r>
              <a:rPr lang="en-US" b="0" i="0" dirty="0">
                <a:solidFill>
                  <a:srgbClr val="374151"/>
                </a:solidFill>
                <a:effectLst/>
                <a:latin typeface="Söhne"/>
              </a:rPr>
              <a:t>Cover Type ??: Krummholz and Aspen - Krummholz another prominent cover type, although it is less prevalent compared to Spruce/Fir and Lodgepole Pine.</a:t>
            </a:r>
          </a:p>
          <a:p>
            <a:pPr algn="l">
              <a:buFont typeface="Arial" panose="020B0604020202020204" pitchFamily="34" charset="0"/>
              <a:buChar char="•"/>
            </a:pPr>
            <a:r>
              <a:rPr lang="en-US" b="0" i="0" dirty="0">
                <a:solidFill>
                  <a:srgbClr val="374151"/>
                </a:solidFill>
                <a:effectLst/>
                <a:latin typeface="Söhne"/>
              </a:rPr>
              <a:t>Cover Types 4-7: These cover types exhibit relatively lower counts compared to the aforementioned types, suggesting they are less common in the dataset.</a:t>
            </a:r>
          </a:p>
          <a:p>
            <a:pPr algn="l"/>
            <a:r>
              <a:rPr lang="en-US" b="0" i="0" dirty="0">
                <a:solidFill>
                  <a:srgbClr val="374151"/>
                </a:solidFill>
                <a:effectLst/>
                <a:latin typeface="Söhne"/>
              </a:rPr>
              <a:t>Understanding the distribution of tree cover types is crucial for further analysis and decision-making in areas such as forestry management, ecological studies, and land-use planning.</a:t>
            </a:r>
          </a:p>
          <a:p>
            <a:pPr algn="l"/>
            <a:endParaRPr lang="en-US" b="0" i="0" dirty="0">
              <a:solidFill>
                <a:srgbClr val="374151"/>
              </a:solidFill>
              <a:effectLst/>
              <a:latin typeface="Söhne"/>
            </a:endParaRPr>
          </a:p>
          <a:p>
            <a:pPr algn="l"/>
            <a:r>
              <a:rPr lang="en-US" b="0" i="0" dirty="0">
                <a:solidFill>
                  <a:srgbClr val="374151"/>
                </a:solidFill>
                <a:effectLst/>
                <a:latin typeface="Söhne"/>
              </a:rPr>
              <a:t>Key Takeaway: The distribution of tree cover types provides valuable insights into the composition of the dataset and can aid in understanding the vegetation patterns and characteristics of the study area.</a:t>
            </a:r>
          </a:p>
          <a:p>
            <a:pPr algn="l"/>
            <a:endParaRPr lang="en-US" b="0" i="0" dirty="0">
              <a:solidFill>
                <a:srgbClr val="374151"/>
              </a:solidFill>
              <a:effectLst/>
              <a:latin typeface="Söhne"/>
            </a:endParaRPr>
          </a:p>
          <a:p>
            <a:pPr algn="l"/>
            <a:r>
              <a:rPr lang="en-US" b="0" i="0" dirty="0">
                <a:solidFill>
                  <a:srgbClr val="374151"/>
                </a:solidFill>
                <a:effectLst/>
                <a:latin typeface="Söhne"/>
              </a:rPr>
              <a:t>On our first visualization, I’m showing here the number of cover types across all four wilderness areas.</a:t>
            </a:r>
          </a:p>
          <a:p>
            <a:pPr algn="l"/>
            <a:r>
              <a:rPr lang="en-US" b="0" i="0" dirty="0">
                <a:solidFill>
                  <a:srgbClr val="374151"/>
                </a:solidFill>
                <a:effectLst/>
                <a:latin typeface="Söhne"/>
              </a:rPr>
              <a:t>***********************************</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E485773-E831-40C3-B08E-FE9BDAA69383}" type="slidenum">
              <a:rPr lang="en-US" smtClean="0"/>
              <a:t>12</a:t>
            </a:fld>
            <a:endParaRPr lang="en-US" dirty="0"/>
          </a:p>
        </p:txBody>
      </p:sp>
    </p:spTree>
    <p:extLst>
      <p:ext uri="{BB962C8B-B14F-4D97-AF65-F5344CB8AC3E}">
        <p14:creationId xmlns:p14="http://schemas.microsoft.com/office/powerpoint/2010/main" val="405862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Slide 2: Distribution of Cover Types by Wilderness Areas</a:t>
            </a:r>
          </a:p>
          <a:p>
            <a:pPr algn="l"/>
            <a:endParaRPr lang="en-US" b="0" i="0" dirty="0">
              <a:solidFill>
                <a:srgbClr val="374151"/>
              </a:solidFill>
              <a:effectLst/>
              <a:latin typeface="Söhne"/>
            </a:endParaRPr>
          </a:p>
          <a:p>
            <a:pPr algn="l"/>
            <a:r>
              <a:rPr lang="en-US" b="0" i="0" dirty="0">
                <a:solidFill>
                  <a:srgbClr val="374151"/>
                </a:solidFill>
                <a:effectLst/>
                <a:latin typeface="Söhne"/>
              </a:rPr>
              <a:t>Title: Cover Types Across Wilderness Areas</a:t>
            </a:r>
          </a:p>
          <a:p>
            <a:pPr algn="l"/>
            <a:endParaRPr lang="en-US" b="0" i="0" dirty="0">
              <a:solidFill>
                <a:srgbClr val="374151"/>
              </a:solidFill>
              <a:effectLst/>
              <a:latin typeface="Söhne"/>
            </a:endParaRPr>
          </a:p>
          <a:p>
            <a:pPr algn="l"/>
            <a:r>
              <a:rPr lang="en-US" b="0" i="0" dirty="0">
                <a:solidFill>
                  <a:srgbClr val="374151"/>
                </a:solidFill>
                <a:effectLst/>
                <a:latin typeface="Söhne"/>
              </a:rPr>
              <a:t>Explanation: This visualization explores the relationship between the wilderness areas and the distribution of cover types. Wilderness areas are specific regions characterized by their unique environmental and geographical features.</a:t>
            </a:r>
          </a:p>
          <a:p>
            <a:pPr algn="l"/>
            <a:endParaRPr lang="en-US" b="0" i="0" dirty="0">
              <a:solidFill>
                <a:srgbClr val="374151"/>
              </a:solidFill>
              <a:effectLst/>
              <a:latin typeface="Söhne"/>
            </a:endParaRPr>
          </a:p>
          <a:p>
            <a:pPr algn="l"/>
            <a:r>
              <a:rPr lang="en-US" b="0" i="0" dirty="0">
                <a:solidFill>
                  <a:srgbClr val="374151"/>
                </a:solidFill>
                <a:effectLst/>
                <a:latin typeface="Söhne"/>
              </a:rPr>
              <a:t>Key Observations:</a:t>
            </a:r>
          </a:p>
          <a:p>
            <a:pPr algn="l">
              <a:buFont typeface="Arial" panose="020B0604020202020204" pitchFamily="34" charset="0"/>
              <a:buChar char="•"/>
            </a:pPr>
            <a:r>
              <a:rPr lang="en-US" b="0" i="0" dirty="0">
                <a:solidFill>
                  <a:srgbClr val="374151"/>
                </a:solidFill>
                <a:effectLst/>
                <a:latin typeface="Söhne"/>
              </a:rPr>
              <a:t>Wilderness Area 1: This area shows a diverse range of cover types, including Spruce/Fir, Lodgepole Pine, Ponderosa Pine, Cottonwood/Willow, Aspen, and Douglas-fir. It has a relatively higher count of Spruce/Fir and Lodgepole Pine compared to other cover types.</a:t>
            </a:r>
          </a:p>
          <a:p>
            <a:pPr algn="l">
              <a:buFont typeface="Arial" panose="020B0604020202020204" pitchFamily="34" charset="0"/>
              <a:buChar char="•"/>
            </a:pPr>
            <a:r>
              <a:rPr lang="en-US" b="0" i="0" dirty="0">
                <a:solidFill>
                  <a:srgbClr val="374151"/>
                </a:solidFill>
                <a:effectLst/>
                <a:latin typeface="Söhne"/>
              </a:rPr>
              <a:t>Wilderness Area 2: The dominant cover type in this area is Spruce/Fir, followed by Lodgepole Pine and Aspen. Other cover types appear to have lower representation.</a:t>
            </a:r>
          </a:p>
          <a:p>
            <a:pPr algn="l">
              <a:buFont typeface="Arial" panose="020B0604020202020204" pitchFamily="34" charset="0"/>
              <a:buChar char="•"/>
            </a:pPr>
            <a:r>
              <a:rPr lang="en-US" b="0" i="0" dirty="0">
                <a:solidFill>
                  <a:srgbClr val="374151"/>
                </a:solidFill>
                <a:effectLst/>
                <a:latin typeface="Söhne"/>
              </a:rPr>
              <a:t>Wilderness Area 3: Spruce/Fir and Lodgepole Pine are the prominent cover types in this area, with Spruce/Fir being more abundant. The other cover types are less prevalent.</a:t>
            </a:r>
          </a:p>
          <a:p>
            <a:pPr algn="l">
              <a:buFont typeface="Arial" panose="020B0604020202020204" pitchFamily="34" charset="0"/>
              <a:buChar char="•"/>
            </a:pPr>
            <a:r>
              <a:rPr lang="en-US" b="0" i="0" dirty="0">
                <a:solidFill>
                  <a:srgbClr val="374151"/>
                </a:solidFill>
                <a:effectLst/>
                <a:latin typeface="Söhne"/>
              </a:rPr>
              <a:t>Wilderness Area 4: This area primarily consists of Spruce/Fir and Lodgepole Pine cover types, with Spruce/Fir being the more dominant of the two.</a:t>
            </a:r>
          </a:p>
          <a:p>
            <a:pPr algn="l"/>
            <a:r>
              <a:rPr lang="en-US" b="0" i="0" dirty="0">
                <a:solidFill>
                  <a:srgbClr val="374151"/>
                </a:solidFill>
                <a:effectLst/>
                <a:latin typeface="Söhne"/>
              </a:rPr>
              <a:t>This visualization provides insights into the relationship between wilderness areas and the composition of tree cover types within each area. Understanding this distribution can assist in ecosystem analysis, conservation efforts, and determining suitable management strategies for different wilderness areas.</a:t>
            </a:r>
          </a:p>
          <a:p>
            <a:endParaRPr lang="en-US" dirty="0"/>
          </a:p>
          <a:p>
            <a:r>
              <a:rPr lang="en-US" b="0" i="0" dirty="0">
                <a:solidFill>
                  <a:srgbClr val="374151"/>
                </a:solidFill>
                <a:effectLst/>
                <a:latin typeface="Söhne"/>
              </a:rPr>
              <a:t>Key Takeaway: The distribution of cover types across different wilderness areas provides valuable information about the vegetation characteristics specific to each area. Understanding these patterns can aid in assessing the ecological diversity and management needs of different wilderness areas.</a:t>
            </a:r>
          </a:p>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13</a:t>
            </a:fld>
            <a:endParaRPr lang="en-US" dirty="0"/>
          </a:p>
        </p:txBody>
      </p:sp>
    </p:spTree>
    <p:extLst>
      <p:ext uri="{BB962C8B-B14F-4D97-AF65-F5344CB8AC3E}">
        <p14:creationId xmlns:p14="http://schemas.microsoft.com/office/powerpoint/2010/main" val="976694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Slide 3: Distribution of Cover Types by Elevation</a:t>
            </a:r>
          </a:p>
          <a:p>
            <a:pPr algn="l"/>
            <a:endParaRPr lang="en-US" b="0" i="0" dirty="0">
              <a:solidFill>
                <a:srgbClr val="374151"/>
              </a:solidFill>
              <a:effectLst/>
              <a:latin typeface="Söhne"/>
            </a:endParaRPr>
          </a:p>
          <a:p>
            <a:pPr algn="l"/>
            <a:r>
              <a:rPr lang="en-US" b="0" i="0" dirty="0">
                <a:solidFill>
                  <a:srgbClr val="374151"/>
                </a:solidFill>
                <a:effectLst/>
                <a:latin typeface="Söhne"/>
              </a:rPr>
              <a:t>Title: Cover Types Across Elevation Levels</a:t>
            </a:r>
          </a:p>
          <a:p>
            <a:pPr algn="l"/>
            <a:endParaRPr lang="en-US" b="0" i="0" dirty="0">
              <a:solidFill>
                <a:srgbClr val="374151"/>
              </a:solidFill>
              <a:effectLst/>
              <a:latin typeface="Söhne"/>
            </a:endParaRPr>
          </a:p>
          <a:p>
            <a:pPr algn="l"/>
            <a:r>
              <a:rPr lang="en-US" b="0" i="0" dirty="0">
                <a:solidFill>
                  <a:srgbClr val="374151"/>
                </a:solidFill>
                <a:effectLst/>
                <a:latin typeface="Söhne"/>
              </a:rPr>
              <a:t>Explanation: This visualization examines the distribution of tree cover types across different elevation levels. The x-axis represents the elevation values, while the y-axis represents the count of each cover type corresponding to the respective elevation range.</a:t>
            </a:r>
          </a:p>
          <a:p>
            <a:pPr algn="l"/>
            <a:endParaRPr lang="en-US" b="0" i="0" dirty="0">
              <a:solidFill>
                <a:srgbClr val="374151"/>
              </a:solidFill>
              <a:effectLst/>
              <a:latin typeface="Söhne"/>
            </a:endParaRPr>
          </a:p>
          <a:p>
            <a:pPr algn="l"/>
            <a:r>
              <a:rPr lang="en-US" b="0" i="0" dirty="0">
                <a:solidFill>
                  <a:srgbClr val="374151"/>
                </a:solidFill>
                <a:effectLst/>
                <a:latin typeface="Söhne"/>
              </a:rPr>
              <a:t>Key Observations:</a:t>
            </a:r>
          </a:p>
          <a:p>
            <a:pPr algn="l">
              <a:buFont typeface="Arial" panose="020B0604020202020204" pitchFamily="34" charset="0"/>
              <a:buChar char="•"/>
            </a:pPr>
            <a:r>
              <a:rPr lang="en-US" b="0" i="0" dirty="0">
                <a:solidFill>
                  <a:srgbClr val="374151"/>
                </a:solidFill>
                <a:effectLst/>
                <a:latin typeface="Söhne"/>
              </a:rPr>
              <a:t>Lower Elevation Ranges: At lower elevation levels, the dominant cover types are Cottonwood/Willow, Aspen, and Douglas-fir. These cover types are typically associated with lower-lying areas.</a:t>
            </a:r>
          </a:p>
          <a:p>
            <a:pPr algn="l">
              <a:buFont typeface="Arial" panose="020B0604020202020204" pitchFamily="34" charset="0"/>
              <a:buChar char="•"/>
            </a:pPr>
            <a:r>
              <a:rPr lang="en-US" b="0" i="0" dirty="0">
                <a:solidFill>
                  <a:srgbClr val="374151"/>
                </a:solidFill>
                <a:effectLst/>
                <a:latin typeface="Söhne"/>
              </a:rPr>
              <a:t>Mid to High Elevation Ranges: As the elevation increases, the dominant cover types transition to Spruce/Fir, Lodgepole Pine, Ponderosa Pine, and other coniferous species. These cover types thrive at higher altitudes and exhibit a significant presence in the dataset.</a:t>
            </a:r>
          </a:p>
          <a:p>
            <a:pPr algn="l">
              <a:buFont typeface="Arial" panose="020B0604020202020204" pitchFamily="34" charset="0"/>
              <a:buChar char="•"/>
            </a:pPr>
            <a:r>
              <a:rPr lang="en-US" b="0" i="0" dirty="0">
                <a:solidFill>
                  <a:srgbClr val="374151"/>
                </a:solidFill>
                <a:effectLst/>
                <a:latin typeface="Söhne"/>
              </a:rPr>
              <a:t>Transition Zones: In certain elevation ranges, there may be overlap or coexistence of different cover types, indicating ecotones or transitional areas between distinct vegetation zones.</a:t>
            </a:r>
          </a:p>
          <a:p>
            <a:pPr algn="l"/>
            <a:r>
              <a:rPr lang="en-US" b="0" i="0" dirty="0">
                <a:solidFill>
                  <a:srgbClr val="374151"/>
                </a:solidFill>
                <a:effectLst/>
                <a:latin typeface="Söhne"/>
              </a:rPr>
              <a:t>Analyzing the distribution of cover types with respect to.</a:t>
            </a:r>
          </a:p>
          <a:p>
            <a:endParaRPr lang="en-US" dirty="0"/>
          </a:p>
          <a:p>
            <a:r>
              <a:rPr lang="en-US" b="0" i="0" dirty="0">
                <a:solidFill>
                  <a:srgbClr val="374151"/>
                </a:solidFill>
                <a:effectLst/>
                <a:latin typeface="Söhne"/>
              </a:rPr>
              <a:t>Key Takeaway: The distribution of cover types with respect to elevation provides insights into the preferences and adaptability of different tree species to specific altitude ranges. Understanding these relationships is crucial for studying ecological patterns and predicting vegetation changes across varying elevations.</a:t>
            </a:r>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14</a:t>
            </a:fld>
            <a:endParaRPr lang="en-US" dirty="0"/>
          </a:p>
        </p:txBody>
      </p:sp>
    </p:spTree>
    <p:extLst>
      <p:ext uri="{BB962C8B-B14F-4D97-AF65-F5344CB8AC3E}">
        <p14:creationId xmlns:p14="http://schemas.microsoft.com/office/powerpoint/2010/main" val="88119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Daniel</a:t>
            </a:r>
          </a:p>
        </p:txBody>
      </p:sp>
      <p:sp>
        <p:nvSpPr>
          <p:cNvPr id="4" name="Slide Number Placeholder 3"/>
          <p:cNvSpPr>
            <a:spLocks noGrp="1"/>
          </p:cNvSpPr>
          <p:nvPr>
            <p:ph type="sldNum" sz="quarter" idx="5"/>
          </p:nvPr>
        </p:nvSpPr>
        <p:spPr/>
        <p:txBody>
          <a:bodyPr/>
          <a:lstStyle/>
          <a:p>
            <a:fld id="{5E485773-E831-40C3-B08E-FE9BDAA69383}" type="slidenum">
              <a:rPr lang="en-US" smtClean="0"/>
              <a:t>15</a:t>
            </a:fld>
            <a:endParaRPr lang="en-US" dirty="0"/>
          </a:p>
        </p:txBody>
      </p:sp>
    </p:spTree>
    <p:extLst>
      <p:ext uri="{BB962C8B-B14F-4D97-AF65-F5344CB8AC3E}">
        <p14:creationId xmlns:p14="http://schemas.microsoft.com/office/powerpoint/2010/main" val="653940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16</a:t>
            </a:fld>
            <a:endParaRPr lang="en-US" dirty="0"/>
          </a:p>
        </p:txBody>
      </p:sp>
    </p:spTree>
    <p:extLst>
      <p:ext uri="{BB962C8B-B14F-4D97-AF65-F5344CB8AC3E}">
        <p14:creationId xmlns:p14="http://schemas.microsoft.com/office/powerpoint/2010/main" val="505377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dirty="0"/>
              <a:t>POONAM</a:t>
            </a:r>
          </a:p>
          <a:p>
            <a:pPr marL="171450" indent="-171450">
              <a:buFont typeface="Arial" panose="020B0604020202020204" pitchFamily="34" charset="0"/>
              <a:buChar char="•"/>
            </a:pPr>
            <a:r>
              <a:rPr lang="en-US" dirty="0"/>
              <a:t>We’ll start by shedding a little more light on our motivations and explaining the nature of our data set without getting too bogged down in details. Obviously we don’t want to get into a situation where you can’t see the forest for the trees, as it were (</a:t>
            </a:r>
            <a:r>
              <a:rPr lang="en-US" dirty="0" err="1"/>
              <a:t>haha</a:t>
            </a:r>
            <a:r>
              <a:rPr lang="en-US" dirty="0"/>
              <a:t>).</a:t>
            </a:r>
          </a:p>
          <a:p>
            <a:pPr marL="171450" indent="-171450">
              <a:buFont typeface="Arial" panose="020B0604020202020204" pitchFamily="34" charset="0"/>
              <a:buChar char="•"/>
            </a:pPr>
            <a:r>
              <a:rPr lang="en-US" dirty="0"/>
              <a:t>Then we’ll give you a sense for what our data looks like through the output of our exploratory data analysis efforts.</a:t>
            </a:r>
          </a:p>
          <a:p>
            <a:pPr marL="171450" indent="-171450">
              <a:buFont typeface="Arial" panose="020B0604020202020204" pitchFamily="34" charset="0"/>
              <a:buChar char="•"/>
            </a:pPr>
            <a:r>
              <a:rPr lang="en-US" dirty="0"/>
              <a:t>Once we all know what we’re looking at, we can dive into the classification trials we ran and some intuition as to what each algorithm does.</a:t>
            </a:r>
          </a:p>
          <a:p>
            <a:pPr marL="171450" indent="-171450">
              <a:buFont typeface="Arial" panose="020B0604020202020204" pitchFamily="34" charset="0"/>
              <a:buChar char="•"/>
            </a:pPr>
            <a:r>
              <a:rPr lang="en-US" dirty="0"/>
              <a:t>We’ll tell you a bit about the best performance we were able to get from the models we tried—spoiler alert, the algorithms have a sense of humor on this topic. I’ll leave you to think about what we might mean by that.</a:t>
            </a:r>
          </a:p>
          <a:p>
            <a:pPr marL="171450" indent="-171450">
              <a:buFont typeface="Arial" panose="020B0604020202020204" pitchFamily="34" charset="0"/>
              <a:buChar char="•"/>
            </a:pPr>
            <a:r>
              <a:rPr lang="en-US" dirty="0"/>
              <a:t>And we’ll finish with an overview of the ways in which this model might be put to use in the real world.</a:t>
            </a:r>
          </a:p>
        </p:txBody>
      </p:sp>
      <p:sp>
        <p:nvSpPr>
          <p:cNvPr id="4" name="Slide Number Placeholder 3"/>
          <p:cNvSpPr>
            <a:spLocks noGrp="1"/>
          </p:cNvSpPr>
          <p:nvPr>
            <p:ph type="sldNum" sz="quarter" idx="5"/>
          </p:nvPr>
        </p:nvSpPr>
        <p:spPr/>
        <p:txBody>
          <a:bodyPr/>
          <a:lstStyle/>
          <a:p>
            <a:fld id="{5E485773-E831-40C3-B08E-FE9BDAA69383}" type="slidenum">
              <a:rPr lang="en-US" smtClean="0"/>
              <a:t>2</a:t>
            </a:fld>
            <a:endParaRPr lang="en-US" dirty="0"/>
          </a:p>
        </p:txBody>
      </p:sp>
    </p:spTree>
    <p:extLst>
      <p:ext uri="{BB962C8B-B14F-4D97-AF65-F5344CB8AC3E}">
        <p14:creationId xmlns:p14="http://schemas.microsoft.com/office/powerpoint/2010/main" val="16019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dirty="0"/>
              <a:t>POONAM</a:t>
            </a:r>
          </a:p>
          <a:p>
            <a:pPr marL="171450" indent="-171450">
              <a:buFont typeface="Arial" panose="020B0604020202020204" pitchFamily="34" charset="0"/>
              <a:buChar char="•"/>
            </a:pPr>
            <a:r>
              <a:rPr lang="en-US" dirty="0"/>
              <a:t>Now we have some intuition as to what kinds of information are included in this data set, but it might not be immediately clear why we should care about the ability to predict forest cover types from cartographic variables. After all, ultimately if we can just go out and take pictures of the forest with drones or something, couldn’t we more easily classify that way?</a:t>
            </a:r>
          </a:p>
          <a:p>
            <a:pPr marL="171450" indent="-171450">
              <a:buFont typeface="Arial" panose="020B0604020202020204" pitchFamily="34" charset="0"/>
              <a:buChar char="•"/>
            </a:pPr>
            <a:r>
              <a:rPr lang="en-US" dirty="0"/>
              <a:t>Well sure, but what about areas where we have the cartographic information… but not the labeled data pertaining to cover type?</a:t>
            </a:r>
          </a:p>
          <a:p>
            <a:pPr marL="171450" indent="-171450">
              <a:buFont typeface="Arial" panose="020B0604020202020204" pitchFamily="34" charset="0"/>
              <a:buChar char="•"/>
            </a:pPr>
            <a:r>
              <a:rPr lang="en-US" dirty="0"/>
              <a:t>If we were to understand what tree species currently predominate in relatively pristine wilderness areas like the Roosevelt National Forest, that could help us figure out what types of trees used or could someday cover deforested areas where we’re seeing the most dramatic effects of the Anthropocene era.</a:t>
            </a:r>
          </a:p>
          <a:p>
            <a:pPr marL="171450" indent="-171450">
              <a:buFont typeface="Arial" panose="020B0604020202020204" pitchFamily="34" charset="0"/>
              <a:buChar char="•"/>
            </a:pPr>
            <a:r>
              <a:rPr lang="en-US" dirty="0"/>
              <a:t>Reforestation efforts have become a major aspect of national, corporate and individual responsibility, but ultimately if you don’t understand the land those efforts can be for naught.</a:t>
            </a:r>
          </a:p>
          <a:p>
            <a:pPr marL="171450" indent="-171450">
              <a:buFont typeface="Arial" panose="020B0604020202020204" pitchFamily="34" charset="0"/>
              <a:buChar char="•"/>
            </a:pPr>
            <a:r>
              <a:rPr lang="en-US" dirty="0"/>
              <a:t>That doesn’t mean reforestation is not important, though. Reforested areas act as carbon sinks, they aid in flood and fire control, and they can even improve the livability of urban areas. That said, if people are going to throw money and time at reforestation efforts, we want to make sure that the cost and time to effect are minimal, and that the ecological benefits are maximal.</a:t>
            </a:r>
          </a:p>
          <a:p>
            <a:pPr marL="171450" indent="-171450">
              <a:buFont typeface="Arial" panose="020B0604020202020204" pitchFamily="34" charset="0"/>
              <a:buChar char="•"/>
            </a:pPr>
            <a:r>
              <a:rPr lang="en-US" dirty="0"/>
              <a:t>And that’s why ML models like the one we’ve constructed here matter.</a:t>
            </a:r>
          </a:p>
        </p:txBody>
      </p:sp>
      <p:sp>
        <p:nvSpPr>
          <p:cNvPr id="4" name="Slide Number Placeholder 3"/>
          <p:cNvSpPr>
            <a:spLocks noGrp="1"/>
          </p:cNvSpPr>
          <p:nvPr>
            <p:ph type="sldNum" sz="quarter" idx="5"/>
          </p:nvPr>
        </p:nvSpPr>
        <p:spPr/>
        <p:txBody>
          <a:bodyPr/>
          <a:lstStyle/>
          <a:p>
            <a:fld id="{5E485773-E831-40C3-B08E-FE9BDAA69383}" type="slidenum">
              <a:rPr lang="en-US" smtClean="0"/>
              <a:t>3</a:t>
            </a:fld>
            <a:endParaRPr lang="en-US" dirty="0"/>
          </a:p>
        </p:txBody>
      </p:sp>
    </p:spTree>
    <p:extLst>
      <p:ext uri="{BB962C8B-B14F-4D97-AF65-F5344CB8AC3E}">
        <p14:creationId xmlns:p14="http://schemas.microsoft.com/office/powerpoint/2010/main" val="248201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u="sng" dirty="0"/>
              <a:t>RA-CEE</a:t>
            </a:r>
          </a:p>
          <a:p>
            <a:pPr marL="171450" indent="-171450">
              <a:buFont typeface="Arial" panose="020B0604020202020204" pitchFamily="34" charset="0"/>
              <a:buChar char="•"/>
            </a:pPr>
            <a:r>
              <a:rPr lang="en-US" dirty="0"/>
              <a:t>Okay, like I said, we are dealing with a </a:t>
            </a:r>
            <a:r>
              <a:rPr lang="en-US" i="1" dirty="0"/>
              <a:t>supervised learning classification</a:t>
            </a:r>
            <a:r>
              <a:rPr lang="en-US" i="0" dirty="0"/>
              <a:t> task here. How do we know? Well, we have labeled data, where the target attribute is the </a:t>
            </a:r>
            <a:r>
              <a:rPr lang="en-US" i="1" dirty="0"/>
              <a:t>predominant type of tree growing in a 30x30 m patch of forest</a:t>
            </a:r>
            <a:r>
              <a:rPr lang="en-US" i="0" dirty="0"/>
              <a:t>. All of the non-target attributes fall into one of the categories listed on the left side of this slide.</a:t>
            </a:r>
          </a:p>
          <a:p>
            <a:pPr marL="171450" indent="-171450">
              <a:buFont typeface="Arial" panose="020B0604020202020204" pitchFamily="34" charset="0"/>
              <a:buChar char="•"/>
            </a:pPr>
            <a:r>
              <a:rPr lang="en-US" i="0" dirty="0"/>
              <a:t>So clearly, we have a discrete target variable and then both continuous and categorical data.</a:t>
            </a:r>
          </a:p>
          <a:p>
            <a:pPr marL="171450" indent="-171450">
              <a:buFont typeface="Arial" panose="020B0604020202020204" pitchFamily="34" charset="0"/>
              <a:buChar char="•"/>
            </a:pPr>
            <a:r>
              <a:rPr lang="en-US" i="0" dirty="0"/>
              <a:t>For instance, elevation would be continuous where Wilderness Area and Soil Type fields are binary categorical indicating which of 4 wilderness areas the patch is in and which of 40 soil types are present.</a:t>
            </a:r>
          </a:p>
          <a:p>
            <a:pPr marL="171450" indent="-171450">
              <a:buFont typeface="Arial" panose="020B0604020202020204" pitchFamily="34" charset="0"/>
              <a:buChar char="•"/>
            </a:pPr>
            <a:r>
              <a:rPr lang="en-US" i="0" dirty="0"/>
              <a:t>One important thing to note here, all of these variables are what we call cartographic variables, so they’re all information that can be gleaned from maps – either topographical maps that help us understand features of the land, or specialty maps constructed by the U.S. Geological Survey to keep track of things like the wilderness area and soil types over forested land in the U.S.</a:t>
            </a:r>
          </a:p>
          <a:p>
            <a:pPr marL="171450" indent="-171450">
              <a:buFont typeface="Arial" panose="020B0604020202020204" pitchFamily="34" charset="0"/>
              <a:buChar char="•"/>
            </a:pPr>
            <a:r>
              <a:rPr lang="en-US" i="0" dirty="0"/>
              <a:t>The second important thing is that the cover type target attribute was determined using U.S. Forest Service Resource Information System data.</a:t>
            </a:r>
          </a:p>
        </p:txBody>
      </p:sp>
      <p:sp>
        <p:nvSpPr>
          <p:cNvPr id="4" name="Slide Number Placeholder 3"/>
          <p:cNvSpPr>
            <a:spLocks noGrp="1"/>
          </p:cNvSpPr>
          <p:nvPr>
            <p:ph type="sldNum" sz="quarter" idx="5"/>
          </p:nvPr>
        </p:nvSpPr>
        <p:spPr/>
        <p:txBody>
          <a:bodyPr/>
          <a:lstStyle/>
          <a:p>
            <a:fld id="{5E485773-E831-40C3-B08E-FE9BDAA69383}" type="slidenum">
              <a:rPr lang="en-US" smtClean="0"/>
              <a:t>4</a:t>
            </a:fld>
            <a:endParaRPr lang="en-US" dirty="0"/>
          </a:p>
        </p:txBody>
      </p:sp>
    </p:spTree>
    <p:extLst>
      <p:ext uri="{BB962C8B-B14F-4D97-AF65-F5344CB8AC3E}">
        <p14:creationId xmlns:p14="http://schemas.microsoft.com/office/powerpoint/2010/main" val="798257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Racee</a:t>
            </a:r>
            <a:endParaRPr lang="en-US" b="1" dirty="0"/>
          </a:p>
        </p:txBody>
      </p:sp>
      <p:sp>
        <p:nvSpPr>
          <p:cNvPr id="4" name="Slide Number Placeholder 3"/>
          <p:cNvSpPr>
            <a:spLocks noGrp="1"/>
          </p:cNvSpPr>
          <p:nvPr>
            <p:ph type="sldNum" sz="quarter" idx="5"/>
          </p:nvPr>
        </p:nvSpPr>
        <p:spPr/>
        <p:txBody>
          <a:bodyPr/>
          <a:lstStyle/>
          <a:p>
            <a:fld id="{5E485773-E831-40C3-B08E-FE9BDAA69383}" type="slidenum">
              <a:rPr lang="en-US" smtClean="0"/>
              <a:t>5</a:t>
            </a:fld>
            <a:endParaRPr lang="en-US" dirty="0"/>
          </a:p>
        </p:txBody>
      </p:sp>
    </p:spTree>
    <p:extLst>
      <p:ext uri="{BB962C8B-B14F-4D97-AF65-F5344CB8AC3E}">
        <p14:creationId xmlns:p14="http://schemas.microsoft.com/office/powerpoint/2010/main" val="2539997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Thanks, </a:t>
            </a:r>
            <a:r>
              <a:rPr lang="en-US" b="0" u="none" dirty="0" err="1"/>
              <a:t>Racee</a:t>
            </a:r>
            <a:r>
              <a:rPr lang="en-US" b="0" u="none" dirty="0"/>
              <a:t>. And hi, everyone!</a:t>
            </a:r>
          </a:p>
          <a:p>
            <a:endParaRPr lang="en-US" b="0" u="none" dirty="0"/>
          </a:p>
          <a:p>
            <a:r>
              <a:rPr lang="en-US" b="0" u="none" dirty="0"/>
              <a:t>So there are two topics I’m going to walk you through. First we’ll briefly touch on our exploratory data analysis, and second I’ll aim to give you a little intuition for the machine learning algorithms we tried out on our data. I think that’s more important because I personally find it hard to understand what’s happening in the black box, as it were.</a:t>
            </a:r>
          </a:p>
          <a:p>
            <a:endParaRPr lang="en-US" b="0" u="none" dirty="0"/>
          </a:p>
          <a:p>
            <a:r>
              <a:rPr lang="en-US" b="0" u="none" dirty="0"/>
              <a:t>Obviously, it would take too much time to go into the algorithms in detail because we’d need to discuss loss functions and gradient descent implementations and all that </a:t>
            </a:r>
            <a:r>
              <a:rPr lang="en-US" b="0" u="none" dirty="0" err="1"/>
              <a:t>mathy</a:t>
            </a:r>
            <a:r>
              <a:rPr lang="en-US" b="0" u="none" dirty="0"/>
              <a:t> nonsense, so instead I’ll keep it tight and high-level.</a:t>
            </a:r>
          </a:p>
        </p:txBody>
      </p:sp>
      <p:sp>
        <p:nvSpPr>
          <p:cNvPr id="4" name="Slide Number Placeholder 3"/>
          <p:cNvSpPr>
            <a:spLocks noGrp="1"/>
          </p:cNvSpPr>
          <p:nvPr>
            <p:ph type="sldNum" sz="quarter" idx="5"/>
          </p:nvPr>
        </p:nvSpPr>
        <p:spPr/>
        <p:txBody>
          <a:bodyPr/>
          <a:lstStyle/>
          <a:p>
            <a:fld id="{5E485773-E831-40C3-B08E-FE9BDAA69383}" type="slidenum">
              <a:rPr lang="en-US" smtClean="0"/>
              <a:t>6</a:t>
            </a:fld>
            <a:endParaRPr lang="en-US" dirty="0"/>
          </a:p>
        </p:txBody>
      </p:sp>
    </p:spTree>
    <p:extLst>
      <p:ext uri="{BB962C8B-B14F-4D97-AF65-F5344CB8AC3E}">
        <p14:creationId xmlns:p14="http://schemas.microsoft.com/office/powerpoint/2010/main" val="3791431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So logistic regression, we’ve probably all seen before. In the simple binomial case, we have that classic sigmoid, S-shaped curve that’s fit to the training data to give us a cleanly defined cutoff for classification.</a:t>
            </a:r>
          </a:p>
          <a:p>
            <a:endParaRPr lang="en-US" b="0" u="none" dirty="0"/>
          </a:p>
          <a:p>
            <a:r>
              <a:rPr lang="en-US" b="0" u="none" dirty="0"/>
              <a:t>The nice thing is that the nature of a logistic classification system makes it really hard to overfit, and also makes the model pretty easy to interpret in comparison to other machine learning models. </a:t>
            </a:r>
          </a:p>
          <a:p>
            <a:endParaRPr lang="en-US" b="0" u="none" dirty="0"/>
          </a:p>
          <a:p>
            <a:r>
              <a:rPr lang="en-US" b="0" u="none" dirty="0"/>
              <a:t>Also there are intuitive extensions to the multinomial case. So for instance, our 7-class task used the out-of-the-box scheme from sci-kit </a:t>
            </a:r>
            <a:r>
              <a:rPr lang="en-US" b="0" u="none" dirty="0" err="1"/>
              <a:t>learn’s</a:t>
            </a:r>
            <a:r>
              <a:rPr lang="en-US" b="0" u="none" dirty="0"/>
              <a:t> logistic regression training model, which is one-versus-rest approach. Meaning that each class gets treated separately and compared to the others in aggregate with a binomial logistic regression, and the relative strength of each classification gives us the extra detail we need to decide specifically which class a new data point belongs to.</a:t>
            </a:r>
          </a:p>
          <a:p>
            <a:endParaRPr lang="en-US" b="0" u="none" dirty="0"/>
          </a:p>
          <a:p>
            <a:r>
              <a:rPr lang="en-US" b="0" u="none" dirty="0"/>
              <a:t>The bad news is that we have to assume linearity of the data, which very likely is not reasonable here because we’re dealing with geographic data that tends to have heavy correlation issues.</a:t>
            </a:r>
          </a:p>
        </p:txBody>
      </p:sp>
      <p:sp>
        <p:nvSpPr>
          <p:cNvPr id="4" name="Slide Number Placeholder 3"/>
          <p:cNvSpPr>
            <a:spLocks noGrp="1"/>
          </p:cNvSpPr>
          <p:nvPr>
            <p:ph type="sldNum" sz="quarter" idx="5"/>
          </p:nvPr>
        </p:nvSpPr>
        <p:spPr/>
        <p:txBody>
          <a:bodyPr/>
          <a:lstStyle/>
          <a:p>
            <a:fld id="{5E485773-E831-40C3-B08E-FE9BDAA69383}" type="slidenum">
              <a:rPr lang="en-US" smtClean="0"/>
              <a:t>7</a:t>
            </a:fld>
            <a:endParaRPr lang="en-US" dirty="0"/>
          </a:p>
        </p:txBody>
      </p:sp>
    </p:spTree>
    <p:extLst>
      <p:ext uri="{BB962C8B-B14F-4D97-AF65-F5344CB8AC3E}">
        <p14:creationId xmlns:p14="http://schemas.microsoft.com/office/powerpoint/2010/main" val="4243322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Bagging classifiers are interesting because they employ something called ensemble learning, which essentially means that we’re going to use bootstrapping (or row sampling with replacement) to train many weak learners and aggregate them to get a “wisdom of crowds” effect. And then majority rule should help us yield more accurate results on the whole. Now again, we have low risk of overfitting because this process reduces variance in the data.  And we have an added benefit of flexibility over logistic regression.</a:t>
            </a:r>
          </a:p>
          <a:p>
            <a:endParaRPr lang="en-US" b="0" u="none" dirty="0"/>
          </a:p>
          <a:p>
            <a:r>
              <a:rPr lang="en-US" b="0" u="none" dirty="0"/>
              <a:t>Super important, though. This is where we start to see a loss of interpretability and an increase in the computing power required, just because there so much more going on under the hood as we follow the bootstrapping procedure.</a:t>
            </a:r>
          </a:p>
        </p:txBody>
      </p:sp>
      <p:sp>
        <p:nvSpPr>
          <p:cNvPr id="4" name="Slide Number Placeholder 3"/>
          <p:cNvSpPr>
            <a:spLocks noGrp="1"/>
          </p:cNvSpPr>
          <p:nvPr>
            <p:ph type="sldNum" sz="quarter" idx="5"/>
          </p:nvPr>
        </p:nvSpPr>
        <p:spPr/>
        <p:txBody>
          <a:bodyPr/>
          <a:lstStyle/>
          <a:p>
            <a:fld id="{5E485773-E831-40C3-B08E-FE9BDAA69383}" type="slidenum">
              <a:rPr lang="en-US" smtClean="0"/>
              <a:t>8</a:t>
            </a:fld>
            <a:endParaRPr lang="en-US" dirty="0"/>
          </a:p>
        </p:txBody>
      </p:sp>
    </p:spTree>
    <p:extLst>
      <p:ext uri="{BB962C8B-B14F-4D97-AF65-F5344CB8AC3E}">
        <p14:creationId xmlns:p14="http://schemas.microsoft.com/office/powerpoint/2010/main" val="365264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Random forest is just an extension of the bagging classifiers I just talked about, and I think the major notable difference is that in random forest, we use bagging to create a LOT decision trees that are also using randomized subsets of the feature matrix. So not every tree is grown using all of the available information, and that actually improves the independence of each tree, which is likely to get us a fairer aggregated vote and produce even more accurate predictions.</a:t>
            </a:r>
          </a:p>
          <a:p>
            <a:endParaRPr lang="en-US" b="0" u="none" dirty="0"/>
          </a:p>
          <a:p>
            <a:r>
              <a:rPr lang="en-US" b="0" u="none" dirty="0"/>
              <a:t>Other than that we have basically the same pros and cons. But we couldn’t NOT include a random forest approach, because, I mean look at the topic of our project.</a:t>
            </a:r>
          </a:p>
        </p:txBody>
      </p:sp>
      <p:sp>
        <p:nvSpPr>
          <p:cNvPr id="4" name="Slide Number Placeholder 3"/>
          <p:cNvSpPr>
            <a:spLocks noGrp="1"/>
          </p:cNvSpPr>
          <p:nvPr>
            <p:ph type="sldNum" sz="quarter" idx="5"/>
          </p:nvPr>
        </p:nvSpPr>
        <p:spPr/>
        <p:txBody>
          <a:bodyPr/>
          <a:lstStyle/>
          <a:p>
            <a:fld id="{5E485773-E831-40C3-B08E-FE9BDAA69383}" type="slidenum">
              <a:rPr lang="en-US" smtClean="0"/>
              <a:t>9</a:t>
            </a:fld>
            <a:endParaRPr lang="en-US" dirty="0"/>
          </a:p>
        </p:txBody>
      </p:sp>
    </p:spTree>
    <p:extLst>
      <p:ext uri="{BB962C8B-B14F-4D97-AF65-F5344CB8AC3E}">
        <p14:creationId xmlns:p14="http://schemas.microsoft.com/office/powerpoint/2010/main" val="382096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3"/>
            <a:ext cx="3071005" cy="3051391"/>
          </a:xfrm>
        </p:spPr>
        <p:txBody>
          <a:bodyPr vert="horz" lIns="91440" tIns="45720" rIns="91440" bIns="45720" rtlCol="0" anchor="b" anchorCtr="0">
            <a:normAutofit fontScale="90000"/>
          </a:bodyPr>
          <a:lstStyle/>
          <a:p>
            <a:r>
              <a:rPr lang="en-US" sz="4400" dirty="0">
                <a:solidFill>
                  <a:schemeClr val="tx1"/>
                </a:solidFill>
              </a:rPr>
              <a:t>Forest Cover Type  Prediction with Machine Learning </a:t>
            </a: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309778" y="5027545"/>
            <a:ext cx="3820169" cy="1401552"/>
          </a:xfrm>
        </p:spPr>
        <p:txBody>
          <a:bodyPr vert="horz" lIns="91440" tIns="45720" rIns="91440" bIns="45720" rtlCol="0" anchor="t">
            <a:normAutofit fontScale="55000" lnSpcReduction="20000"/>
          </a:bodyPr>
          <a:lstStyle/>
          <a:p>
            <a:r>
              <a:rPr lang="en-US" sz="1400" dirty="0">
                <a:latin typeface="Times New Roman" panose="02020603050405020304" pitchFamily="18" charset="0"/>
                <a:cs typeface="Times New Roman" panose="02020603050405020304" pitchFamily="18" charset="0"/>
              </a:rPr>
              <a:t>Joel Pangilinan</a:t>
            </a:r>
          </a:p>
          <a:p>
            <a:r>
              <a:rPr lang="en-US" sz="1400" dirty="0">
                <a:latin typeface="Times New Roman" panose="02020603050405020304" pitchFamily="18" charset="0"/>
                <a:cs typeface="Times New Roman" panose="02020603050405020304" pitchFamily="18" charset="0"/>
              </a:rPr>
              <a:t>Daniel Carrasco</a:t>
            </a:r>
          </a:p>
          <a:p>
            <a:r>
              <a:rPr lang="en-US" sz="1400" dirty="0">
                <a:latin typeface="Times New Roman" panose="02020603050405020304" pitchFamily="18" charset="0"/>
                <a:cs typeface="Times New Roman" panose="02020603050405020304" pitchFamily="18" charset="0"/>
              </a:rPr>
              <a:t>Poonam FANDAN</a:t>
            </a:r>
          </a:p>
          <a:p>
            <a:r>
              <a:rPr lang="en-US" sz="1400" dirty="0">
                <a:latin typeface="Times New Roman" panose="02020603050405020304" pitchFamily="18" charset="0"/>
                <a:cs typeface="Times New Roman" panose="02020603050405020304" pitchFamily="18" charset="0"/>
              </a:rPr>
              <a:t>Ra-cee Lucas</a:t>
            </a:r>
          </a:p>
          <a:p>
            <a:r>
              <a:rPr lang="en-US" sz="1400" dirty="0">
                <a:latin typeface="Times New Roman" panose="02020603050405020304" pitchFamily="18" charset="0"/>
                <a:cs typeface="Times New Roman" panose="02020603050405020304" pitchFamily="18" charset="0"/>
              </a:rPr>
              <a:t>David Levy</a:t>
            </a: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383024" y="0"/>
            <a:ext cx="7808976" cy="6858000"/>
          </a:xfrm>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647699" y="647700"/>
            <a:ext cx="3483421" cy="732865"/>
          </a:xfrm>
        </p:spPr>
        <p:txBody>
          <a:bodyPr anchor="ctr">
            <a:normAutofit/>
          </a:bodyPr>
          <a:lstStyle/>
          <a:p>
            <a:r>
              <a:rPr lang="en-US" dirty="0"/>
              <a:t>ML Algorithms</a:t>
            </a:r>
          </a:p>
        </p:txBody>
      </p:sp>
      <p:sp>
        <p:nvSpPr>
          <p:cNvPr id="27" name="Text Placeholder 2">
            <a:extLst>
              <a:ext uri="{FF2B5EF4-FFF2-40B4-BE49-F238E27FC236}">
                <a16:creationId xmlns:a16="http://schemas.microsoft.com/office/drawing/2014/main" id="{981BD128-574E-FE5B-A592-4F739DEE5E00}"/>
              </a:ext>
            </a:extLst>
          </p:cNvPr>
          <p:cNvSpPr>
            <a:spLocks noGrp="1"/>
          </p:cNvSpPr>
          <p:nvPr>
            <p:ph idx="1"/>
          </p:nvPr>
        </p:nvSpPr>
        <p:spPr/>
        <p:txBody>
          <a:bodyPr/>
          <a:lstStyle/>
          <a:p>
            <a:pPr marL="342900" indent="-342900">
              <a:buFont typeface="Arial" panose="020B0604020202020204" pitchFamily="34" charset="0"/>
              <a:buChar char="•"/>
            </a:pPr>
            <a:r>
              <a:rPr lang="en-US" dirty="0">
                <a:solidFill>
                  <a:schemeClr val="tx1">
                    <a:lumMod val="65000"/>
                    <a:alpha val="85000"/>
                  </a:schemeClr>
                </a:solidFill>
              </a:rPr>
              <a:t>Logistic Regression</a:t>
            </a:r>
          </a:p>
          <a:p>
            <a:pPr marL="342900" indent="-342900">
              <a:buFont typeface="Arial" panose="020B0604020202020204" pitchFamily="34" charset="0"/>
              <a:buChar char="•"/>
            </a:pPr>
            <a:r>
              <a:rPr lang="en-US" dirty="0">
                <a:solidFill>
                  <a:schemeClr val="tx1">
                    <a:lumMod val="65000"/>
                    <a:alpha val="85000"/>
                  </a:schemeClr>
                </a:solidFill>
              </a:rPr>
              <a:t>Bagging Classifier</a:t>
            </a:r>
          </a:p>
          <a:p>
            <a:pPr marL="342900" indent="-342900">
              <a:buFont typeface="Arial" panose="020B0604020202020204" pitchFamily="34" charset="0"/>
              <a:buChar char="•"/>
            </a:pPr>
            <a:r>
              <a:rPr lang="en-US" dirty="0">
                <a:solidFill>
                  <a:schemeClr val="tx1">
                    <a:lumMod val="65000"/>
                    <a:alpha val="85000"/>
                  </a:schemeClr>
                </a:solidFill>
              </a:rPr>
              <a:t>Random Forest</a:t>
            </a:r>
          </a:p>
          <a:p>
            <a:pPr marL="342900" indent="-342900">
              <a:buFont typeface="Arial" panose="020B0604020202020204" pitchFamily="34" charset="0"/>
              <a:buChar char="•"/>
            </a:pPr>
            <a:r>
              <a:rPr lang="en-US" b="1" dirty="0">
                <a:solidFill>
                  <a:schemeClr val="tx1">
                    <a:alpha val="85000"/>
                  </a:schemeClr>
                </a:solidFill>
              </a:rPr>
              <a:t>Gaussian Naïve Bayes</a:t>
            </a:r>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2"/>
          </p:nvPr>
        </p:nvSpPr>
        <p:spPr/>
        <p:txBody>
          <a:bodyPr anchor="ctr">
            <a:normAutofit/>
          </a:bodyPr>
          <a:lstStyle/>
          <a:p>
            <a:pPr>
              <a:spcAft>
                <a:spcPts val="600"/>
              </a:spcAft>
            </a:pPr>
            <a:r>
              <a:rPr lang="en-US" dirty="0"/>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3"/>
          </p:nvPr>
        </p:nvSpPr>
        <p:spPr/>
        <p:txBody>
          <a:bodyPr anchor="ctr">
            <a:normAutofit/>
          </a:bodyPr>
          <a:lstStyle/>
          <a:p>
            <a:r>
              <a:rPr lang="en-US" dirty="0"/>
              <a:t>Forest Cover Prediction – ML Models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p:txBody>
          <a:bodyPr anchor="ctr">
            <a:normAutofit/>
          </a:bodyPr>
          <a:lstStyle/>
          <a:p>
            <a:pPr>
              <a:spcAft>
                <a:spcPts val="600"/>
              </a:spcAft>
            </a:pPr>
            <a:fld id="{AE208ADF-3ADD-483D-A721-14E3EEE2C135}" type="slidenum">
              <a:rPr lang="en-US" smtClean="0"/>
              <a:pPr>
                <a:spcAft>
                  <a:spcPts val="600"/>
                </a:spcAft>
              </a:pPr>
              <a:t>10</a:t>
            </a:fld>
            <a:endParaRPr lang="en-US"/>
          </a:p>
        </p:txBody>
      </p:sp>
      <p:sp>
        <p:nvSpPr>
          <p:cNvPr id="11" name="TextBox 10">
            <a:extLst>
              <a:ext uri="{FF2B5EF4-FFF2-40B4-BE49-F238E27FC236}">
                <a16:creationId xmlns:a16="http://schemas.microsoft.com/office/drawing/2014/main" id="{BEAA4044-9FFC-F139-2BDA-CF0BE19C5EAB}"/>
              </a:ext>
            </a:extLst>
          </p:cNvPr>
          <p:cNvSpPr txBox="1"/>
          <p:nvPr/>
        </p:nvSpPr>
        <p:spPr>
          <a:xfrm>
            <a:off x="647699" y="1969152"/>
            <a:ext cx="3483421" cy="3046988"/>
          </a:xfrm>
          <a:prstGeom prst="rect">
            <a:avLst/>
          </a:prstGeom>
          <a:noFill/>
        </p:spPr>
        <p:txBody>
          <a:bodyPr wrap="square" rtlCol="0">
            <a:spAutoFit/>
          </a:bodyPr>
          <a:lstStyle/>
          <a:p>
            <a:r>
              <a:rPr lang="en-US" sz="2400" u="sng" dirty="0"/>
              <a:t>Intuition</a:t>
            </a:r>
          </a:p>
          <a:p>
            <a:endParaRPr lang="en-US" sz="2400" dirty="0"/>
          </a:p>
          <a:p>
            <a:r>
              <a:rPr lang="en-US" sz="2400" dirty="0"/>
              <a:t>A probabilistic algorithm that relies on the concept of conditional probability and assumes normality of continuous variables. Decoupling </a:t>
            </a:r>
          </a:p>
        </p:txBody>
      </p:sp>
      <p:sp>
        <p:nvSpPr>
          <p:cNvPr id="13" name="TextBox 12">
            <a:extLst>
              <a:ext uri="{FF2B5EF4-FFF2-40B4-BE49-F238E27FC236}">
                <a16:creationId xmlns:a16="http://schemas.microsoft.com/office/drawing/2014/main" id="{61C48FB5-38B3-256A-6381-2D1500FBC14F}"/>
              </a:ext>
            </a:extLst>
          </p:cNvPr>
          <p:cNvSpPr txBox="1"/>
          <p:nvPr/>
        </p:nvSpPr>
        <p:spPr>
          <a:xfrm>
            <a:off x="5117909" y="3891211"/>
            <a:ext cx="2933702" cy="2031325"/>
          </a:xfrm>
          <a:prstGeom prst="rect">
            <a:avLst/>
          </a:prstGeom>
          <a:noFill/>
        </p:spPr>
        <p:txBody>
          <a:bodyPr wrap="square" rtlCol="0">
            <a:spAutoFit/>
          </a:bodyPr>
          <a:lstStyle/>
          <a:p>
            <a:r>
              <a:rPr lang="en-US" dirty="0"/>
              <a:t>Pros:</a:t>
            </a:r>
          </a:p>
          <a:p>
            <a:endParaRPr lang="en-US" dirty="0"/>
          </a:p>
          <a:p>
            <a:pPr marL="285750" indent="-285750">
              <a:buFont typeface="Arial" panose="020B0604020202020204" pitchFamily="34" charset="0"/>
              <a:buChar char="•"/>
            </a:pPr>
            <a:r>
              <a:rPr lang="en-US" dirty="0"/>
              <a:t>Fast</a:t>
            </a:r>
          </a:p>
          <a:p>
            <a:pPr marL="285750" indent="-285750">
              <a:buFont typeface="Arial" panose="020B0604020202020204" pitchFamily="34" charset="0"/>
              <a:buChar char="•"/>
            </a:pPr>
            <a:r>
              <a:rPr lang="en-US" dirty="0"/>
              <a:t>Surprisingly accurate</a:t>
            </a:r>
          </a:p>
          <a:p>
            <a:pPr marL="285750" indent="-285750">
              <a:buFont typeface="Arial" panose="020B0604020202020204" pitchFamily="34" charset="0"/>
              <a:buChar char="•"/>
            </a:pPr>
            <a:r>
              <a:rPr lang="en-US" dirty="0"/>
              <a:t>Low emphasis on dimensionality</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C5D623DD-4E77-214D-DA13-F9CCAE7028B8}"/>
              </a:ext>
            </a:extLst>
          </p:cNvPr>
          <p:cNvSpPr txBox="1"/>
          <p:nvPr/>
        </p:nvSpPr>
        <p:spPr>
          <a:xfrm>
            <a:off x="8381494" y="3891211"/>
            <a:ext cx="2933703" cy="1200329"/>
          </a:xfrm>
          <a:prstGeom prst="rect">
            <a:avLst/>
          </a:prstGeom>
          <a:noFill/>
        </p:spPr>
        <p:txBody>
          <a:bodyPr wrap="square" rtlCol="0">
            <a:spAutoFit/>
          </a:bodyPr>
          <a:lstStyle/>
          <a:p>
            <a:r>
              <a:rPr lang="en-US" dirty="0"/>
              <a:t>Cons</a:t>
            </a:r>
          </a:p>
          <a:p>
            <a:endParaRPr lang="en-US" dirty="0"/>
          </a:p>
          <a:p>
            <a:pPr marL="285750" indent="-285750">
              <a:buFont typeface="Arial" panose="020B0604020202020204" pitchFamily="34" charset="0"/>
              <a:buChar char="•"/>
            </a:pPr>
            <a:r>
              <a:rPr lang="en-US" dirty="0"/>
              <a:t>Unrealistic assumptions</a:t>
            </a:r>
          </a:p>
          <a:p>
            <a:pPr marL="285750" indent="-285750">
              <a:buFont typeface="Arial" panose="020B0604020202020204" pitchFamily="34" charset="0"/>
              <a:buChar char="•"/>
            </a:pPr>
            <a:r>
              <a:rPr lang="en-US" dirty="0"/>
              <a:t>Not particularly flexible</a:t>
            </a:r>
          </a:p>
        </p:txBody>
      </p:sp>
      <p:pic>
        <p:nvPicPr>
          <p:cNvPr id="4" name="Picture 3">
            <a:extLst>
              <a:ext uri="{FF2B5EF4-FFF2-40B4-BE49-F238E27FC236}">
                <a16:creationId xmlns:a16="http://schemas.microsoft.com/office/drawing/2014/main" id="{F279C735-42A9-5D94-534B-CC00523F5446}"/>
              </a:ext>
            </a:extLst>
          </p:cNvPr>
          <p:cNvPicPr>
            <a:picLocks noChangeAspect="1"/>
          </p:cNvPicPr>
          <p:nvPr/>
        </p:nvPicPr>
        <p:blipFill>
          <a:blip r:embed="rId3"/>
          <a:srcRect/>
          <a:stretch/>
        </p:blipFill>
        <p:spPr>
          <a:xfrm>
            <a:off x="8610602" y="1051941"/>
            <a:ext cx="3182842" cy="2377059"/>
          </a:xfrm>
          <a:prstGeom prst="rect">
            <a:avLst/>
          </a:prstGeom>
        </p:spPr>
      </p:pic>
    </p:spTree>
    <p:extLst>
      <p:ext uri="{BB962C8B-B14F-4D97-AF65-F5344CB8AC3E}">
        <p14:creationId xmlns:p14="http://schemas.microsoft.com/office/powerpoint/2010/main" val="407676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839788" y="665629"/>
            <a:ext cx="10515600" cy="818995"/>
          </a:xfrm>
        </p:spPr>
        <p:txBody>
          <a:bodyPr anchor="ctr">
            <a:normAutofit/>
          </a:bodyPr>
          <a:lstStyle/>
          <a:p>
            <a:r>
              <a:rPr lang="en-US" dirty="0"/>
              <a:t>Results</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11</a:t>
            </a:fld>
            <a:endParaRPr lang="en-US"/>
          </a:p>
        </p:txBody>
      </p:sp>
      <p:pic>
        <p:nvPicPr>
          <p:cNvPr id="7" name="Picture 6" descr="A screenshot of a document&#10;&#10;Description automatically generated with low confidence">
            <a:extLst>
              <a:ext uri="{FF2B5EF4-FFF2-40B4-BE49-F238E27FC236}">
                <a16:creationId xmlns:a16="http://schemas.microsoft.com/office/drawing/2014/main" id="{CAC52023-71A9-7956-B97F-5E6ADE9E8938}"/>
              </a:ext>
            </a:extLst>
          </p:cNvPr>
          <p:cNvPicPr>
            <a:picLocks noChangeAspect="1"/>
          </p:cNvPicPr>
          <p:nvPr/>
        </p:nvPicPr>
        <p:blipFill>
          <a:blip r:embed="rId3"/>
          <a:stretch>
            <a:fillRect/>
          </a:stretch>
        </p:blipFill>
        <p:spPr>
          <a:xfrm>
            <a:off x="8754614" y="259585"/>
            <a:ext cx="2598329" cy="5934456"/>
          </a:xfrm>
          <a:prstGeom prst="rect">
            <a:avLst/>
          </a:prstGeom>
        </p:spPr>
      </p:pic>
      <p:graphicFrame>
        <p:nvGraphicFramePr>
          <p:cNvPr id="14" name="Table 14">
            <a:extLst>
              <a:ext uri="{FF2B5EF4-FFF2-40B4-BE49-F238E27FC236}">
                <a16:creationId xmlns:a16="http://schemas.microsoft.com/office/drawing/2014/main" id="{B30678BE-E7B0-1E77-B0A6-85C587B67F14}"/>
              </a:ext>
            </a:extLst>
          </p:cNvPr>
          <p:cNvGraphicFramePr>
            <a:graphicFrameLocks noGrp="1"/>
          </p:cNvGraphicFramePr>
          <p:nvPr>
            <p:extLst>
              <p:ext uri="{D42A27DB-BD31-4B8C-83A1-F6EECF244321}">
                <p14:modId xmlns:p14="http://schemas.microsoft.com/office/powerpoint/2010/main" val="562814683"/>
              </p:ext>
            </p:extLst>
          </p:nvPr>
        </p:nvGraphicFramePr>
        <p:xfrm>
          <a:off x="1014193" y="2046488"/>
          <a:ext cx="7371050" cy="3751198"/>
        </p:xfrm>
        <a:graphic>
          <a:graphicData uri="http://schemas.openxmlformats.org/drawingml/2006/table">
            <a:tbl>
              <a:tblPr firstRow="1" bandRow="1">
                <a:tableStyleId>{5C22544A-7EE6-4342-B048-85BDC9FD1C3A}</a:tableStyleId>
              </a:tblPr>
              <a:tblGrid>
                <a:gridCol w="3685525">
                  <a:extLst>
                    <a:ext uri="{9D8B030D-6E8A-4147-A177-3AD203B41FA5}">
                      <a16:colId xmlns:a16="http://schemas.microsoft.com/office/drawing/2014/main" val="2936900351"/>
                    </a:ext>
                  </a:extLst>
                </a:gridCol>
                <a:gridCol w="3685525">
                  <a:extLst>
                    <a:ext uri="{9D8B030D-6E8A-4147-A177-3AD203B41FA5}">
                      <a16:colId xmlns:a16="http://schemas.microsoft.com/office/drawing/2014/main" val="3663309511"/>
                    </a:ext>
                  </a:extLst>
                </a:gridCol>
              </a:tblGrid>
              <a:tr h="731838">
                <a:tc>
                  <a:txBody>
                    <a:bodyPr/>
                    <a:lstStyle/>
                    <a:p>
                      <a:r>
                        <a:rPr lang="en-US" dirty="0"/>
                        <a:t>Algorithm</a:t>
                      </a:r>
                    </a:p>
                  </a:txBody>
                  <a:tcPr/>
                </a:tc>
                <a:tc>
                  <a:txBody>
                    <a:bodyPr/>
                    <a:lstStyle/>
                    <a:p>
                      <a:r>
                        <a:rPr lang="en-US" dirty="0"/>
                        <a:t>Accuracy</a:t>
                      </a:r>
                    </a:p>
                  </a:txBody>
                  <a:tcPr/>
                </a:tc>
                <a:extLst>
                  <a:ext uri="{0D108BD9-81ED-4DB2-BD59-A6C34878D82A}">
                    <a16:rowId xmlns:a16="http://schemas.microsoft.com/office/drawing/2014/main" val="249746153"/>
                  </a:ext>
                </a:extLst>
              </a:tr>
              <a:tr h="754840">
                <a:tc>
                  <a:txBody>
                    <a:bodyPr/>
                    <a:lstStyle/>
                    <a:p>
                      <a:r>
                        <a:rPr lang="en-US" dirty="0">
                          <a:highlight>
                            <a:srgbClr val="FFFF00"/>
                          </a:highlight>
                        </a:rPr>
                        <a:t>Random Forest</a:t>
                      </a:r>
                    </a:p>
                  </a:txBody>
                  <a:tcPr/>
                </a:tc>
                <a:tc>
                  <a:txBody>
                    <a:bodyPr/>
                    <a:lstStyle/>
                    <a:p>
                      <a:r>
                        <a:rPr lang="en-US" dirty="0">
                          <a:highlight>
                            <a:srgbClr val="FFFF00"/>
                          </a:highlight>
                        </a:rPr>
                        <a:t>85.02%</a:t>
                      </a:r>
                    </a:p>
                  </a:txBody>
                  <a:tcPr/>
                </a:tc>
                <a:extLst>
                  <a:ext uri="{0D108BD9-81ED-4DB2-BD59-A6C34878D82A}">
                    <a16:rowId xmlns:a16="http://schemas.microsoft.com/office/drawing/2014/main" val="4186274081"/>
                  </a:ext>
                </a:extLst>
              </a:tr>
              <a:tr h="754840">
                <a:tc>
                  <a:txBody>
                    <a:bodyPr/>
                    <a:lstStyle/>
                    <a:p>
                      <a:r>
                        <a:rPr lang="en-US" dirty="0"/>
                        <a:t>Bagging Classifier</a:t>
                      </a:r>
                    </a:p>
                  </a:txBody>
                  <a:tcPr/>
                </a:tc>
                <a:tc>
                  <a:txBody>
                    <a:bodyPr/>
                    <a:lstStyle/>
                    <a:p>
                      <a:r>
                        <a:rPr lang="en-US" dirty="0"/>
                        <a:t>84.62%</a:t>
                      </a:r>
                    </a:p>
                  </a:txBody>
                  <a:tcPr/>
                </a:tc>
                <a:extLst>
                  <a:ext uri="{0D108BD9-81ED-4DB2-BD59-A6C34878D82A}">
                    <a16:rowId xmlns:a16="http://schemas.microsoft.com/office/drawing/2014/main" val="1801273742"/>
                  </a:ext>
                </a:extLst>
              </a:tr>
              <a:tr h="754840">
                <a:tc>
                  <a:txBody>
                    <a:bodyPr/>
                    <a:lstStyle/>
                    <a:p>
                      <a:r>
                        <a:rPr lang="en-US" dirty="0" err="1"/>
                        <a:t>GaussianNB</a:t>
                      </a:r>
                      <a:endParaRPr lang="en-US" dirty="0"/>
                    </a:p>
                  </a:txBody>
                  <a:tcPr/>
                </a:tc>
                <a:tc>
                  <a:txBody>
                    <a:bodyPr/>
                    <a:lstStyle/>
                    <a:p>
                      <a:r>
                        <a:rPr lang="en-US" dirty="0"/>
                        <a:t>59.68%</a:t>
                      </a:r>
                    </a:p>
                  </a:txBody>
                  <a:tcPr/>
                </a:tc>
                <a:extLst>
                  <a:ext uri="{0D108BD9-81ED-4DB2-BD59-A6C34878D82A}">
                    <a16:rowId xmlns:a16="http://schemas.microsoft.com/office/drawing/2014/main" val="4245116356"/>
                  </a:ext>
                </a:extLst>
              </a:tr>
              <a:tr h="754840">
                <a:tc>
                  <a:txBody>
                    <a:bodyPr/>
                    <a:lstStyle/>
                    <a:p>
                      <a:r>
                        <a:rPr lang="en-US" dirty="0"/>
                        <a:t>Logistic Regression</a:t>
                      </a:r>
                    </a:p>
                  </a:txBody>
                  <a:tcPr/>
                </a:tc>
                <a:tc>
                  <a:txBody>
                    <a:bodyPr/>
                    <a:lstStyle/>
                    <a:p>
                      <a:r>
                        <a:rPr lang="en-US" dirty="0"/>
                        <a:t>51.11%</a:t>
                      </a:r>
                    </a:p>
                  </a:txBody>
                  <a:tcPr/>
                </a:tc>
                <a:extLst>
                  <a:ext uri="{0D108BD9-81ED-4DB2-BD59-A6C34878D82A}">
                    <a16:rowId xmlns:a16="http://schemas.microsoft.com/office/drawing/2014/main" val="2116689429"/>
                  </a:ext>
                </a:extLst>
              </a:tr>
            </a:tbl>
          </a:graphicData>
        </a:graphic>
      </p:graphicFrame>
    </p:spTree>
    <p:extLst>
      <p:ext uri="{BB962C8B-B14F-4D97-AF65-F5344CB8AC3E}">
        <p14:creationId xmlns:p14="http://schemas.microsoft.com/office/powerpoint/2010/main" val="4141637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839788" y="665629"/>
            <a:ext cx="10515600" cy="818995"/>
          </a:xfrm>
        </p:spPr>
        <p:txBody>
          <a:bodyPr anchor="ctr">
            <a:normAutofit/>
          </a:bodyPr>
          <a:lstStyle/>
          <a:p>
            <a:r>
              <a:rPr lang="en-US" dirty="0"/>
              <a:t>Results – Number of Trees by Cover Type</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12</a:t>
            </a:fld>
            <a:endParaRPr lang="en-US"/>
          </a:p>
        </p:txBody>
      </p:sp>
      <p:pic>
        <p:nvPicPr>
          <p:cNvPr id="15" name="Picture 14">
            <a:extLst>
              <a:ext uri="{FF2B5EF4-FFF2-40B4-BE49-F238E27FC236}">
                <a16:creationId xmlns:a16="http://schemas.microsoft.com/office/drawing/2014/main" id="{351AE817-D3FE-DADE-EA1A-C2E7A1ACDC4C}"/>
              </a:ext>
            </a:extLst>
          </p:cNvPr>
          <p:cNvPicPr>
            <a:picLocks noChangeAspect="1"/>
          </p:cNvPicPr>
          <p:nvPr/>
        </p:nvPicPr>
        <p:blipFill>
          <a:blip r:embed="rId3"/>
          <a:stretch>
            <a:fillRect/>
          </a:stretch>
        </p:blipFill>
        <p:spPr>
          <a:xfrm>
            <a:off x="1920096" y="1941003"/>
            <a:ext cx="8156028" cy="3958968"/>
          </a:xfrm>
          <a:prstGeom prst="rect">
            <a:avLst/>
          </a:prstGeom>
        </p:spPr>
      </p:pic>
    </p:spTree>
    <p:extLst>
      <p:ext uri="{BB962C8B-B14F-4D97-AF65-F5344CB8AC3E}">
        <p14:creationId xmlns:p14="http://schemas.microsoft.com/office/powerpoint/2010/main" val="3473532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336331" y="665629"/>
            <a:ext cx="11256579" cy="818995"/>
          </a:xfrm>
        </p:spPr>
        <p:txBody>
          <a:bodyPr anchor="ctr">
            <a:normAutofit fontScale="90000"/>
          </a:bodyPr>
          <a:lstStyle/>
          <a:p>
            <a:r>
              <a:rPr lang="en-US" dirty="0"/>
              <a:t>Results – Distribution of Cover Types by Wilderness Areas</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13</a:t>
            </a:fld>
            <a:endParaRPr lang="en-US"/>
          </a:p>
        </p:txBody>
      </p:sp>
      <p:pic>
        <p:nvPicPr>
          <p:cNvPr id="7" name="Picture 6">
            <a:extLst>
              <a:ext uri="{FF2B5EF4-FFF2-40B4-BE49-F238E27FC236}">
                <a16:creationId xmlns:a16="http://schemas.microsoft.com/office/drawing/2014/main" id="{1673DDFC-1376-E421-C4FE-5228BFD69CA6}"/>
              </a:ext>
            </a:extLst>
          </p:cNvPr>
          <p:cNvPicPr>
            <a:picLocks noChangeAspect="1"/>
          </p:cNvPicPr>
          <p:nvPr/>
        </p:nvPicPr>
        <p:blipFill>
          <a:blip r:embed="rId3"/>
          <a:stretch>
            <a:fillRect/>
          </a:stretch>
        </p:blipFill>
        <p:spPr>
          <a:xfrm>
            <a:off x="2143590" y="2017759"/>
            <a:ext cx="7642060" cy="3805455"/>
          </a:xfrm>
          <a:prstGeom prst="rect">
            <a:avLst/>
          </a:prstGeom>
        </p:spPr>
      </p:pic>
    </p:spTree>
    <p:extLst>
      <p:ext uri="{BB962C8B-B14F-4D97-AF65-F5344CB8AC3E}">
        <p14:creationId xmlns:p14="http://schemas.microsoft.com/office/powerpoint/2010/main" val="82958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EDE-E9E4-A20F-195A-85BE1D6B49B2}"/>
              </a:ext>
            </a:extLst>
          </p:cNvPr>
          <p:cNvSpPr>
            <a:spLocks noGrp="1"/>
          </p:cNvSpPr>
          <p:nvPr>
            <p:ph type="title"/>
          </p:nvPr>
        </p:nvSpPr>
        <p:spPr>
          <a:xfrm>
            <a:off x="336331" y="665629"/>
            <a:ext cx="11256579" cy="818995"/>
          </a:xfrm>
        </p:spPr>
        <p:txBody>
          <a:bodyPr anchor="ctr">
            <a:normAutofit/>
          </a:bodyPr>
          <a:lstStyle/>
          <a:p>
            <a:r>
              <a:rPr lang="en-US" dirty="0"/>
              <a:t>Results – Distribution of Cover Types by Elevation</a:t>
            </a:r>
          </a:p>
        </p:txBody>
      </p:sp>
      <p:sp>
        <p:nvSpPr>
          <p:cNvPr id="4" name="Date Placeholder 3">
            <a:extLst>
              <a:ext uri="{FF2B5EF4-FFF2-40B4-BE49-F238E27FC236}">
                <a16:creationId xmlns:a16="http://schemas.microsoft.com/office/drawing/2014/main" id="{456F3C0F-8280-065A-827C-08E0F5C01B29}"/>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dirty="0"/>
              <a:t>2023</a:t>
            </a:r>
          </a:p>
        </p:txBody>
      </p:sp>
      <p:sp>
        <p:nvSpPr>
          <p:cNvPr id="5" name="Footer Placeholder 4">
            <a:extLst>
              <a:ext uri="{FF2B5EF4-FFF2-40B4-BE49-F238E27FC236}">
                <a16:creationId xmlns:a16="http://schemas.microsoft.com/office/drawing/2014/main" id="{9A8E7427-EF76-4ADE-E84C-2D205A121B99}"/>
              </a:ext>
            </a:extLst>
          </p:cNvPr>
          <p:cNvSpPr>
            <a:spLocks noGrp="1"/>
          </p:cNvSpPr>
          <p:nvPr>
            <p:ph type="ftr" sz="quarter" idx="11"/>
          </p:nvPr>
        </p:nvSpPr>
        <p:spPr>
          <a:xfrm>
            <a:off x="3581399" y="6356350"/>
            <a:ext cx="5029203" cy="365125"/>
          </a:xfrm>
        </p:spPr>
        <p:txBody>
          <a:bodyPr anchor="ctr">
            <a:normAutofit/>
          </a:bodyPr>
          <a:lstStyle/>
          <a:p>
            <a:r>
              <a:rPr lang="en-US" dirty="0"/>
              <a:t>Forest Cover Prediction – ML Models</a:t>
            </a:r>
          </a:p>
        </p:txBody>
      </p:sp>
      <p:sp>
        <p:nvSpPr>
          <p:cNvPr id="6" name="Slide Number Placeholder 5">
            <a:extLst>
              <a:ext uri="{FF2B5EF4-FFF2-40B4-BE49-F238E27FC236}">
                <a16:creationId xmlns:a16="http://schemas.microsoft.com/office/drawing/2014/main" id="{6B3A6227-18C7-AD16-5B9D-1FC3447F4CEB}"/>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14</a:t>
            </a:fld>
            <a:endParaRPr lang="en-US"/>
          </a:p>
        </p:txBody>
      </p:sp>
      <p:pic>
        <p:nvPicPr>
          <p:cNvPr id="7" name="Picture 6">
            <a:extLst>
              <a:ext uri="{FF2B5EF4-FFF2-40B4-BE49-F238E27FC236}">
                <a16:creationId xmlns:a16="http://schemas.microsoft.com/office/drawing/2014/main" id="{C9E532FE-0C3E-F14B-8E65-16F77EDD2CC6}"/>
              </a:ext>
            </a:extLst>
          </p:cNvPr>
          <p:cNvPicPr>
            <a:picLocks noChangeAspect="1"/>
          </p:cNvPicPr>
          <p:nvPr/>
        </p:nvPicPr>
        <p:blipFill>
          <a:blip r:embed="rId3"/>
          <a:stretch>
            <a:fillRect/>
          </a:stretch>
        </p:blipFill>
        <p:spPr>
          <a:xfrm>
            <a:off x="1597571" y="1814308"/>
            <a:ext cx="8734097" cy="4212357"/>
          </a:xfrm>
          <a:prstGeom prst="rect">
            <a:avLst/>
          </a:prstGeom>
        </p:spPr>
      </p:pic>
    </p:spTree>
    <p:extLst>
      <p:ext uri="{BB962C8B-B14F-4D97-AF65-F5344CB8AC3E}">
        <p14:creationId xmlns:p14="http://schemas.microsoft.com/office/powerpoint/2010/main" val="2814851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75939"/>
            <a:ext cx="5448300" cy="1240966"/>
          </a:xfrm>
        </p:spPr>
        <p:txBody>
          <a:bodyPr/>
          <a:lstStyle/>
          <a:p>
            <a:r>
              <a:rPr lang="en-US" dirty="0"/>
              <a:t>Summary</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635001" y="2688119"/>
            <a:ext cx="5115674" cy="3507457"/>
          </a:xfrm>
        </p:spPr>
        <p:txBody>
          <a:bodyPr>
            <a:noAutofit/>
          </a:bodyPr>
          <a:lstStyle/>
          <a:p>
            <a:r>
              <a:rPr lang="en-US" sz="2000" dirty="0"/>
              <a:t>A </a:t>
            </a:r>
            <a:r>
              <a:rPr lang="en-US" sz="2000" b="1" i="1" dirty="0"/>
              <a:t>random forest </a:t>
            </a:r>
            <a:r>
              <a:rPr lang="en-US" sz="2000" dirty="0"/>
              <a:t>approach proved to maximize the accuracy of our supervised learning classification task of predicting forest cover type from cartographic variable inputs. These measurements could easily be obtained for currently deforested areas, and we hope that our contributions could help inform reforestation policy to improve costs and time-to-benefit of such programs.</a:t>
            </a:r>
          </a:p>
        </p:txBody>
      </p:sp>
      <p:pic>
        <p:nvPicPr>
          <p:cNvPr id="7" name="Picture Placeholder 6" descr="A picture containing trees, outdoor, forest, nature, mist">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48272" y="658368"/>
            <a:ext cx="4809744" cy="2606040"/>
          </a:xfrm>
        </p:spPr>
      </p:pic>
      <p:pic>
        <p:nvPicPr>
          <p:cNvPr id="9" name="Picture Placeholder 8" descr="A close up of a green tree branch with a baby pine cone">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748272" y="3584448"/>
            <a:ext cx="4809744" cy="2606040"/>
          </a:xfrm>
        </p:spPr>
      </p:pic>
      <p:sp>
        <p:nvSpPr>
          <p:cNvPr id="42" name="Date Placeholder 41">
            <a:extLst>
              <a:ext uri="{FF2B5EF4-FFF2-40B4-BE49-F238E27FC236}">
                <a16:creationId xmlns:a16="http://schemas.microsoft.com/office/drawing/2014/main" id="{A5A3223A-374C-401B-80E4-3393BA4AA8D5}"/>
              </a:ext>
            </a:extLst>
          </p:cNvPr>
          <p:cNvSpPr>
            <a:spLocks noGrp="1"/>
          </p:cNvSpPr>
          <p:nvPr>
            <p:ph type="dt" sz="half" idx="2"/>
          </p:nvPr>
        </p:nvSpPr>
        <p:spPr>
          <a:xfrm>
            <a:off x="258792" y="6356350"/>
            <a:ext cx="3322608" cy="365125"/>
          </a:xfrm>
        </p:spPr>
        <p:txBody>
          <a:bodyPr/>
          <a:lstStyle/>
          <a:p>
            <a:r>
              <a:rPr lang="en-US" dirty="0"/>
              <a:t>2023</a:t>
            </a:r>
          </a:p>
        </p:txBody>
      </p:sp>
      <p:sp>
        <p:nvSpPr>
          <p:cNvPr id="43" name="Footer Placeholder 42">
            <a:extLst>
              <a:ext uri="{FF2B5EF4-FFF2-40B4-BE49-F238E27FC236}">
                <a16:creationId xmlns:a16="http://schemas.microsoft.com/office/drawing/2014/main" id="{381B4F17-2538-4C37-AA9B-B8EBF5C89333}"/>
              </a:ext>
            </a:extLst>
          </p:cNvPr>
          <p:cNvSpPr>
            <a:spLocks noGrp="1"/>
          </p:cNvSpPr>
          <p:nvPr>
            <p:ph type="ftr" sz="quarter" idx="3"/>
          </p:nvPr>
        </p:nvSpPr>
        <p:spPr>
          <a:xfrm>
            <a:off x="3581399" y="6356350"/>
            <a:ext cx="5029203" cy="365125"/>
          </a:xfrm>
        </p:spPr>
        <p:txBody>
          <a:bodyPr/>
          <a:lstStyle/>
          <a:p>
            <a:r>
              <a:rPr lang="en-US" dirty="0"/>
              <a:t>Forest Cover Prediction – ML Models</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15</a:t>
            </a:fld>
            <a:endParaRPr lang="en-US" dirty="0"/>
          </a:p>
        </p:txBody>
      </p:sp>
    </p:spTree>
    <p:extLst>
      <p:ext uri="{BB962C8B-B14F-4D97-AF65-F5344CB8AC3E}">
        <p14:creationId xmlns:p14="http://schemas.microsoft.com/office/powerpoint/2010/main" val="190376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t>Thank you</a:t>
            </a:r>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647701" y="2683104"/>
            <a:ext cx="3364358" cy="3673245"/>
          </a:xfrm>
        </p:spPr>
        <p:txBody>
          <a:bodyPr/>
          <a:lstStyle/>
          <a:p>
            <a:r>
              <a:rPr lang="en-US" dirty="0"/>
              <a:t>Joel </a:t>
            </a:r>
            <a:r>
              <a:rPr lang="en-US" dirty="0" err="1"/>
              <a:t>Palinginan</a:t>
            </a:r>
            <a:endParaRPr lang="en-US" dirty="0"/>
          </a:p>
          <a:p>
            <a:r>
              <a:rPr lang="en-US" dirty="0"/>
              <a:t>Daniel Carrasco</a:t>
            </a:r>
          </a:p>
          <a:p>
            <a:r>
              <a:rPr lang="en-US" dirty="0"/>
              <a:t>Poonam </a:t>
            </a:r>
            <a:r>
              <a:rPr lang="en-US" dirty="0" err="1"/>
              <a:t>Fandan</a:t>
            </a:r>
            <a:endParaRPr lang="en-US" dirty="0"/>
          </a:p>
          <a:p>
            <a:r>
              <a:rPr lang="en-US" dirty="0"/>
              <a:t>Ra-cee Lucas</a:t>
            </a:r>
          </a:p>
          <a:p>
            <a:r>
              <a:rPr lang="en-US" dirty="0"/>
              <a:t>David Levy</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val="0"/>
              </a:ext>
            </a:extLst>
          </a:blip>
          <a:srcRect/>
          <a:stretch/>
        </p:blipFill>
        <p:spPr>
          <a:xfrm>
            <a:off x="4575175" y="0"/>
            <a:ext cx="7616825" cy="6858000"/>
          </a:xfrm>
        </p:spPr>
      </p:pic>
      <p:sp>
        <p:nvSpPr>
          <p:cNvPr id="41" name="Date Placeholder 40">
            <a:extLst>
              <a:ext uri="{FF2B5EF4-FFF2-40B4-BE49-F238E27FC236}">
                <a16:creationId xmlns:a16="http://schemas.microsoft.com/office/drawing/2014/main" id="{1AA0E395-EB95-4646-A4B3-EAB7C68D0B5E}"/>
              </a:ext>
            </a:extLst>
          </p:cNvPr>
          <p:cNvSpPr>
            <a:spLocks noGrp="1"/>
          </p:cNvSpPr>
          <p:nvPr>
            <p:ph type="dt" sz="half" idx="10"/>
          </p:nvPr>
        </p:nvSpPr>
        <p:spPr>
          <a:xfrm>
            <a:off x="258792" y="6356350"/>
            <a:ext cx="3322608" cy="365125"/>
          </a:xfrm>
        </p:spPr>
        <p:txBody>
          <a:bodyPr/>
          <a:lstStyle/>
          <a:p>
            <a:r>
              <a:rPr lang="en-US" dirty="0"/>
              <a:t>2023</a:t>
            </a:r>
          </a:p>
        </p:txBody>
      </p:sp>
      <p:sp>
        <p:nvSpPr>
          <p:cNvPr id="42" name="Footer Placeholder 41">
            <a:extLst>
              <a:ext uri="{FF2B5EF4-FFF2-40B4-BE49-F238E27FC236}">
                <a16:creationId xmlns:a16="http://schemas.microsoft.com/office/drawing/2014/main" id="{11F0E6E0-DC32-4105-A773-65DCBEEDBA5B}"/>
              </a:ext>
            </a:extLst>
          </p:cNvPr>
          <p:cNvSpPr>
            <a:spLocks noGrp="1"/>
          </p:cNvSpPr>
          <p:nvPr>
            <p:ph type="ftr" sz="quarter" idx="11"/>
          </p:nvPr>
        </p:nvSpPr>
        <p:spPr>
          <a:xfrm>
            <a:off x="5587696" y="6353174"/>
            <a:ext cx="5029203" cy="365125"/>
          </a:xfrm>
        </p:spPr>
        <p:txBody>
          <a:bodyPr/>
          <a:lstStyle/>
          <a:p>
            <a:r>
              <a:rPr lang="en-US" dirty="0"/>
              <a:t>Forest Cover Prediction – ML Models</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16</a:t>
            </a:fld>
            <a:endParaRPr lang="en-US" dirty="0"/>
          </a:p>
        </p:txBody>
      </p:sp>
    </p:spTree>
    <p:extLst>
      <p:ext uri="{BB962C8B-B14F-4D97-AF65-F5344CB8AC3E}">
        <p14:creationId xmlns:p14="http://schemas.microsoft.com/office/powerpoint/2010/main" val="152817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latin typeface="Times New Roman" panose="02020603050405020304" pitchFamily="18" charset="0"/>
                <a:cs typeface="Times New Roman" panose="02020603050405020304" pitchFamily="18" charset="0"/>
              </a:rPr>
              <a:t>Presentation Overview</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387926" y="640080"/>
            <a:ext cx="6131214" cy="3066171"/>
          </a:xfrm>
        </p:spPr>
        <p:txBody>
          <a:bodyPr>
            <a:normAutofit fontScale="92500" lnSpcReduction="10000"/>
          </a:bodyPr>
          <a:lstStyle/>
          <a:p>
            <a:r>
              <a:rPr lang="en-US" dirty="0"/>
              <a:t>Applications</a:t>
            </a:r>
          </a:p>
          <a:p>
            <a:r>
              <a:rPr lang="en-US" dirty="0"/>
              <a:t>Objective &amp; Data Set</a:t>
            </a:r>
          </a:p>
          <a:p>
            <a:r>
              <a:rPr lang="en-US" dirty="0"/>
              <a:t>Exploratory Data Analysis</a:t>
            </a:r>
          </a:p>
          <a:p>
            <a:r>
              <a:rPr lang="en-US" dirty="0"/>
              <a:t>ML Algorithm Intuition</a:t>
            </a:r>
          </a:p>
          <a:p>
            <a:r>
              <a:rPr lang="en-US" dirty="0"/>
              <a:t>Prediction Results</a:t>
            </a:r>
          </a:p>
          <a:p>
            <a:r>
              <a:rPr lang="en-US" dirty="0"/>
              <a:t>Conclusion</a:t>
            </a:r>
          </a:p>
        </p:txBody>
      </p:sp>
      <p:pic>
        <p:nvPicPr>
          <p:cNvPr id="9" name="Picture Placeholder 8" descr="Close up picture of tree rings">
            <a:extLst>
              <a:ext uri="{FF2B5EF4-FFF2-40B4-BE49-F238E27FC236}">
                <a16:creationId xmlns:a16="http://schemas.microsoft.com/office/drawing/2014/main" id="{072D25A5-89BE-44C4-B28D-DA5455752AA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67512" y="4142232"/>
            <a:ext cx="2606040" cy="2075688"/>
          </a:xfrm>
        </p:spPr>
      </p:pic>
      <p:pic>
        <p:nvPicPr>
          <p:cNvPr id="11" name="Picture Placeholder 10" descr="A close up of a green tree branch with a baby pine cone">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3416041" y="4142232"/>
            <a:ext cx="2606040" cy="2075688"/>
          </a:xfrm>
        </p:spPr>
      </p:pic>
      <p:pic>
        <p:nvPicPr>
          <p:cNvPr id="13" name="Picture Placeholder 12" descr="A close-up of tree bark">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6169921" y="4142232"/>
            <a:ext cx="2606040" cy="2075688"/>
          </a:xfr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a:stretch/>
        </p:blipFill>
        <p:spPr>
          <a:xfrm>
            <a:off x="8913100" y="4142232"/>
            <a:ext cx="2606040" cy="2075688"/>
          </a:xfrm>
        </p:spPr>
      </p:pic>
      <p:sp>
        <p:nvSpPr>
          <p:cNvPr id="74" name="Date Placeholder 73">
            <a:extLst>
              <a:ext uri="{FF2B5EF4-FFF2-40B4-BE49-F238E27FC236}">
                <a16:creationId xmlns:a16="http://schemas.microsoft.com/office/drawing/2014/main" id="{F58157BD-826A-4A73-AFE3-4DC840C3F88D}"/>
              </a:ext>
            </a:extLst>
          </p:cNvPr>
          <p:cNvSpPr>
            <a:spLocks noGrp="1"/>
          </p:cNvSpPr>
          <p:nvPr>
            <p:ph type="dt" sz="half" idx="2"/>
          </p:nvPr>
        </p:nvSpPr>
        <p:spPr>
          <a:xfrm>
            <a:off x="258792" y="6356350"/>
            <a:ext cx="3322608" cy="365125"/>
          </a:xfrm>
        </p:spPr>
        <p:txBody>
          <a:bodyPr/>
          <a:lstStyle/>
          <a:p>
            <a:r>
              <a:rPr lang="en-US" dirty="0"/>
              <a:t>20XX</a:t>
            </a:r>
          </a:p>
        </p:txBody>
      </p:sp>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dirty="0"/>
              <a:t>Forest Cover Prediction – ML Models</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spTree>
    <p:extLst>
      <p:ext uri="{BB962C8B-B14F-4D97-AF65-F5344CB8AC3E}">
        <p14:creationId xmlns:p14="http://schemas.microsoft.com/office/powerpoint/2010/main" val="131723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710240" y="136525"/>
            <a:ext cx="10515600" cy="899783"/>
          </a:xfrm>
        </p:spPr>
        <p:txBody>
          <a:bodyPr/>
          <a:lstStyle/>
          <a:p>
            <a:r>
              <a:rPr lang="en-US" dirty="0"/>
              <a:t>Forest Cover Types  — Why?</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710240" y="1036308"/>
            <a:ext cx="10112375" cy="899783"/>
          </a:xfrm>
        </p:spPr>
        <p:txBody>
          <a:bodyPr>
            <a:normAutofit fontScale="85000" lnSpcReduction="20000"/>
          </a:bodyPr>
          <a:lstStyle/>
          <a:p>
            <a:pPr algn="l"/>
            <a:r>
              <a:rPr lang="en-US" sz="2000" b="1" i="0" dirty="0">
                <a:solidFill>
                  <a:schemeClr val="tx1"/>
                </a:solidFill>
                <a:effectLst/>
                <a:latin typeface="Times New Roman" panose="02020603050405020304" pitchFamily="18" charset="0"/>
                <a:cs typeface="Times New Roman" panose="02020603050405020304" pitchFamily="18" charset="0"/>
              </a:rPr>
              <a:t>If we understand what tree species predominate in relatively pristine wilderness areas, we can make better decisions about reforestation efforts as more nations, corporations and individuals set out to reintroduce forest into our landscapes.</a:t>
            </a: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4160520"/>
            <a:ext cx="4067175" cy="2697480"/>
          </a:xfrm>
        </p:spPr>
      </p:pic>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4067175" y="4160520"/>
            <a:ext cx="4133088" cy="2697480"/>
          </a:xfrm>
        </p:spPr>
      </p:pic>
      <p:pic>
        <p:nvPicPr>
          <p:cNvPr id="17" name="Picture Placeholder 16" descr="A close up of a green tree branch">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sp>
        <p:nvSpPr>
          <p:cNvPr id="2" name="Text Placeholder 80">
            <a:extLst>
              <a:ext uri="{FF2B5EF4-FFF2-40B4-BE49-F238E27FC236}">
                <a16:creationId xmlns:a16="http://schemas.microsoft.com/office/drawing/2014/main" id="{84597B79-3FA2-5FE1-5C0C-7F6530B2E651}"/>
              </a:ext>
            </a:extLst>
          </p:cNvPr>
          <p:cNvSpPr txBox="1">
            <a:spLocks/>
          </p:cNvSpPr>
          <p:nvPr/>
        </p:nvSpPr>
        <p:spPr>
          <a:xfrm>
            <a:off x="710239" y="2266950"/>
            <a:ext cx="4795211" cy="1515104"/>
          </a:xfrm>
          <a:prstGeom prst="rect">
            <a:avLst/>
          </a:prstGeom>
        </p:spPr>
        <p:txBody>
          <a:bodyPr vert="horz" lIns="91440" tIns="45720" rIns="91440" bIns="45720" rtlCol="0" anchor="t">
            <a:normAutofit fontScale="85000" lnSpcReduction="20000"/>
          </a:bodyPr>
          <a:lstStyle>
            <a:lvl1pPr marL="0" indent="0" algn="just" defTabSz="914400" rtl="0" eaLnBrk="1" latinLnBrk="0" hangingPunct="1">
              <a:lnSpc>
                <a:spcPct val="120000"/>
              </a:lnSpc>
              <a:spcBef>
                <a:spcPts val="1000"/>
              </a:spcBef>
              <a:buSzPct val="80000"/>
              <a:buFont typeface="Arial" panose="020B0604020202020204" pitchFamily="34" charset="0"/>
              <a:buNone/>
              <a:defRPr sz="2400" kern="1200" spc="100" baseline="0">
                <a:solidFill>
                  <a:schemeClr val="tx2">
                    <a:alpha val="85000"/>
                  </a:schemeClr>
                </a:solidFill>
                <a:latin typeface="+mn-lt"/>
                <a:ea typeface="+mn-ea"/>
                <a:cs typeface="+mn-cs"/>
              </a:defRPr>
            </a:lvl1pPr>
            <a:lvl2pPr marL="274320" indent="0" algn="ctr" defTabSz="914400" rtl="0" eaLnBrk="1" latinLnBrk="0" hangingPunct="1">
              <a:lnSpc>
                <a:spcPct val="120000"/>
              </a:lnSpc>
              <a:spcBef>
                <a:spcPts val="500"/>
              </a:spcBef>
              <a:buFont typeface="Arial" panose="020B0604020202020204" pitchFamily="34" charset="0"/>
              <a:buNone/>
              <a:defRPr sz="1800" b="1" kern="1200" spc="100" baseline="0">
                <a:solidFill>
                  <a:schemeClr val="tx2">
                    <a:alpha val="85000"/>
                  </a:schemeClr>
                </a:solidFill>
                <a:latin typeface="+mn-lt"/>
                <a:ea typeface="+mn-ea"/>
                <a:cs typeface="+mn-cs"/>
              </a:defRPr>
            </a:lvl2pPr>
            <a:lvl3pPr marL="228600" indent="0" algn="ctr" defTabSz="914400" rtl="0" eaLnBrk="1" latinLnBrk="0" hangingPunct="1">
              <a:lnSpc>
                <a:spcPct val="120000"/>
              </a:lnSpc>
              <a:spcBef>
                <a:spcPts val="500"/>
              </a:spcBef>
              <a:buFont typeface="Arial" panose="020B0604020202020204" pitchFamily="34" charset="0"/>
              <a:buNone/>
              <a:defRPr sz="1800" kern="1200" spc="100" baseline="0">
                <a:solidFill>
                  <a:schemeClr val="tx2">
                    <a:alpha val="85000"/>
                  </a:schemeClr>
                </a:solidFill>
                <a:latin typeface="+mn-lt"/>
                <a:ea typeface="+mn-ea"/>
                <a:cs typeface="+mn-cs"/>
              </a:defRPr>
            </a:lvl3pPr>
            <a:lvl4pPr marL="640080" indent="0" algn="ctr"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685800" indent="0" algn="ctr" defTabSz="914400" rtl="0" eaLnBrk="1" latinLnBrk="0" hangingPunct="1">
              <a:lnSpc>
                <a:spcPct val="120000"/>
              </a:lnSpc>
              <a:spcBef>
                <a:spcPts val="500"/>
              </a:spcBef>
              <a:buSzPct val="80000"/>
              <a:buFont typeface="Arial" panose="020B0604020202020204" pitchFamily="34" charset="0"/>
              <a:buNone/>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solidFill>
                  <a:schemeClr val="tx1"/>
                </a:solidFill>
                <a:latin typeface="Times New Roman" panose="02020603050405020304" pitchFamily="18" charset="0"/>
                <a:cs typeface="Times New Roman" panose="02020603050405020304" pitchFamily="18" charset="0"/>
              </a:rPr>
              <a:t>Benefits</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Carbon sinks</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Flood and fire control</a:t>
            </a:r>
          </a:p>
          <a:p>
            <a:pPr marL="342900" indent="-342900" algn="l">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Improve livability of urban areas</a:t>
            </a:r>
          </a:p>
        </p:txBody>
      </p:sp>
      <p:sp>
        <p:nvSpPr>
          <p:cNvPr id="3" name="Text Placeholder 80">
            <a:extLst>
              <a:ext uri="{FF2B5EF4-FFF2-40B4-BE49-F238E27FC236}">
                <a16:creationId xmlns:a16="http://schemas.microsoft.com/office/drawing/2014/main" id="{A316DC66-648B-DD9B-0E0B-2830D6F07CB7}"/>
              </a:ext>
            </a:extLst>
          </p:cNvPr>
          <p:cNvSpPr txBox="1">
            <a:spLocks/>
          </p:cNvSpPr>
          <p:nvPr/>
        </p:nvSpPr>
        <p:spPr>
          <a:xfrm>
            <a:off x="6686550" y="2266950"/>
            <a:ext cx="4795211" cy="1515104"/>
          </a:xfrm>
          <a:prstGeom prst="rect">
            <a:avLst/>
          </a:prstGeom>
        </p:spPr>
        <p:txBody>
          <a:bodyPr vert="horz" lIns="91440" tIns="45720" rIns="91440" bIns="45720" rtlCol="0" anchor="t">
            <a:normAutofit fontScale="85000" lnSpcReduction="20000"/>
          </a:bodyPr>
          <a:lstStyle>
            <a:lvl1pPr marL="0" indent="0" algn="just" defTabSz="914400" rtl="0" eaLnBrk="1" latinLnBrk="0" hangingPunct="1">
              <a:lnSpc>
                <a:spcPct val="120000"/>
              </a:lnSpc>
              <a:spcBef>
                <a:spcPts val="1000"/>
              </a:spcBef>
              <a:buSzPct val="80000"/>
              <a:buFont typeface="Arial" panose="020B0604020202020204" pitchFamily="34" charset="0"/>
              <a:buNone/>
              <a:defRPr sz="2400" kern="1200" spc="100" baseline="0">
                <a:solidFill>
                  <a:schemeClr val="tx2">
                    <a:alpha val="85000"/>
                  </a:schemeClr>
                </a:solidFill>
                <a:latin typeface="+mn-lt"/>
                <a:ea typeface="+mn-ea"/>
                <a:cs typeface="+mn-cs"/>
              </a:defRPr>
            </a:lvl1pPr>
            <a:lvl2pPr marL="274320" indent="0" algn="ctr" defTabSz="914400" rtl="0" eaLnBrk="1" latinLnBrk="0" hangingPunct="1">
              <a:lnSpc>
                <a:spcPct val="120000"/>
              </a:lnSpc>
              <a:spcBef>
                <a:spcPts val="500"/>
              </a:spcBef>
              <a:buFont typeface="Arial" panose="020B0604020202020204" pitchFamily="34" charset="0"/>
              <a:buNone/>
              <a:defRPr sz="1800" b="1" kern="1200" spc="100" baseline="0">
                <a:solidFill>
                  <a:schemeClr val="tx2">
                    <a:alpha val="85000"/>
                  </a:schemeClr>
                </a:solidFill>
                <a:latin typeface="+mn-lt"/>
                <a:ea typeface="+mn-ea"/>
                <a:cs typeface="+mn-cs"/>
              </a:defRPr>
            </a:lvl2pPr>
            <a:lvl3pPr marL="228600" indent="0" algn="ctr" defTabSz="914400" rtl="0" eaLnBrk="1" latinLnBrk="0" hangingPunct="1">
              <a:lnSpc>
                <a:spcPct val="120000"/>
              </a:lnSpc>
              <a:spcBef>
                <a:spcPts val="500"/>
              </a:spcBef>
              <a:buFont typeface="Arial" panose="020B0604020202020204" pitchFamily="34" charset="0"/>
              <a:buNone/>
              <a:defRPr sz="1800" kern="1200" spc="100" baseline="0">
                <a:solidFill>
                  <a:schemeClr val="tx2">
                    <a:alpha val="85000"/>
                  </a:schemeClr>
                </a:solidFill>
                <a:latin typeface="+mn-lt"/>
                <a:ea typeface="+mn-ea"/>
                <a:cs typeface="+mn-cs"/>
              </a:defRPr>
            </a:lvl3pPr>
            <a:lvl4pPr marL="640080" indent="0" algn="ctr"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685800" indent="0" algn="ctr" defTabSz="914400" rtl="0" eaLnBrk="1" latinLnBrk="0" hangingPunct="1">
              <a:lnSpc>
                <a:spcPct val="120000"/>
              </a:lnSpc>
              <a:spcBef>
                <a:spcPts val="500"/>
              </a:spcBef>
              <a:buSzPct val="80000"/>
              <a:buFont typeface="Arial" panose="020B0604020202020204" pitchFamily="34" charset="0"/>
              <a:buNone/>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solidFill>
                  <a:schemeClr val="tx1"/>
                </a:solidFill>
                <a:latin typeface="Times New Roman" panose="02020603050405020304" pitchFamily="18" charset="0"/>
                <a:cs typeface="Times New Roman" panose="02020603050405020304" pitchFamily="18" charset="0"/>
              </a:rPr>
              <a:t>Challenges</a:t>
            </a:r>
          </a:p>
          <a:p>
            <a:pPr marL="342900" indent="-34290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Cost</a:t>
            </a:r>
          </a:p>
          <a:p>
            <a:pPr marL="342900" indent="-34290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Time</a:t>
            </a:r>
          </a:p>
          <a:p>
            <a:pPr marL="342900" indent="-34290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Ecological health</a:t>
            </a:r>
          </a:p>
        </p:txBody>
      </p:sp>
    </p:spTree>
    <p:extLst>
      <p:ext uri="{BB962C8B-B14F-4D97-AF65-F5344CB8AC3E}">
        <p14:creationId xmlns:p14="http://schemas.microsoft.com/office/powerpoint/2010/main" val="3281439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265176" y="3143250"/>
            <a:ext cx="6874327" cy="1209275"/>
          </a:xfrm>
        </p:spPr>
        <p:txBody>
          <a:bodyPr>
            <a:normAutofit/>
          </a:bodyPr>
          <a:lstStyle/>
          <a:p>
            <a:r>
              <a:rPr lang="en-US" dirty="0"/>
              <a:t>Data Set Overview </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0"/>
            <a:ext cx="12188952" cy="3295650"/>
          </a:xfrm>
        </p:spPr>
      </p:pic>
      <p:sp>
        <p:nvSpPr>
          <p:cNvPr id="5" name="Title 1">
            <a:extLst>
              <a:ext uri="{FF2B5EF4-FFF2-40B4-BE49-F238E27FC236}">
                <a16:creationId xmlns:a16="http://schemas.microsoft.com/office/drawing/2014/main" id="{B646BE4E-F9CE-1FEC-FC5E-500D70D56BA0}"/>
              </a:ext>
            </a:extLst>
          </p:cNvPr>
          <p:cNvSpPr txBox="1">
            <a:spLocks/>
          </p:cNvSpPr>
          <p:nvPr/>
        </p:nvSpPr>
        <p:spPr>
          <a:xfrm>
            <a:off x="265176" y="3747888"/>
            <a:ext cx="6874327" cy="120927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r>
              <a:rPr lang="en-US" sz="2800" dirty="0"/>
              <a:t>Features</a:t>
            </a:r>
          </a:p>
        </p:txBody>
      </p:sp>
      <p:sp>
        <p:nvSpPr>
          <p:cNvPr id="7" name="Title 1">
            <a:extLst>
              <a:ext uri="{FF2B5EF4-FFF2-40B4-BE49-F238E27FC236}">
                <a16:creationId xmlns:a16="http://schemas.microsoft.com/office/drawing/2014/main" id="{04DD04CE-4527-2F5B-B000-A06546948C30}"/>
              </a:ext>
            </a:extLst>
          </p:cNvPr>
          <p:cNvSpPr txBox="1">
            <a:spLocks/>
          </p:cNvSpPr>
          <p:nvPr/>
        </p:nvSpPr>
        <p:spPr>
          <a:xfrm>
            <a:off x="8054749" y="3747888"/>
            <a:ext cx="6874327" cy="120927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r>
              <a:rPr lang="en-US" sz="2800" dirty="0"/>
              <a:t>Target</a:t>
            </a:r>
          </a:p>
        </p:txBody>
      </p:sp>
      <p:sp>
        <p:nvSpPr>
          <p:cNvPr id="10" name="Title 1">
            <a:extLst>
              <a:ext uri="{FF2B5EF4-FFF2-40B4-BE49-F238E27FC236}">
                <a16:creationId xmlns:a16="http://schemas.microsoft.com/office/drawing/2014/main" id="{82A5E1CE-78EE-CC05-A1EA-3D9E1E986DEA}"/>
              </a:ext>
            </a:extLst>
          </p:cNvPr>
          <p:cNvSpPr txBox="1">
            <a:spLocks/>
          </p:cNvSpPr>
          <p:nvPr/>
        </p:nvSpPr>
        <p:spPr>
          <a:xfrm>
            <a:off x="8054749" y="4804763"/>
            <a:ext cx="3772816" cy="1843687"/>
          </a:xfrm>
          <a:prstGeom prst="rect">
            <a:avLst/>
          </a:prstGeom>
        </p:spPr>
        <p:txBody>
          <a:bodyPr vert="horz" lIns="91440" tIns="45720" rIns="91440" bIns="45720" numCol="2" rtlCol="0" anchor="t">
            <a:normAutofit lnSpcReduction="10000"/>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r>
              <a:rPr lang="en-US" sz="1800" dirty="0"/>
              <a:t>Cover Type:</a:t>
            </a:r>
          </a:p>
          <a:p>
            <a:endParaRPr lang="en-US" sz="1800" dirty="0"/>
          </a:p>
          <a:p>
            <a:pPr marL="285750" indent="-285750">
              <a:buFont typeface="Arial" panose="020B0604020202020204" pitchFamily="34" charset="0"/>
              <a:buChar char="•"/>
            </a:pPr>
            <a:r>
              <a:rPr lang="en-US" sz="1800" dirty="0"/>
              <a:t>1 – Spruce/Fir</a:t>
            </a:r>
          </a:p>
          <a:p>
            <a:pPr marL="285750" indent="-285750">
              <a:buFont typeface="Arial" panose="020B0604020202020204" pitchFamily="34" charset="0"/>
              <a:buChar char="•"/>
            </a:pPr>
            <a:r>
              <a:rPr lang="en-US" sz="1800" dirty="0"/>
              <a:t>2 – Lodgepole Pine</a:t>
            </a:r>
          </a:p>
          <a:p>
            <a:pPr marL="285750" indent="-285750">
              <a:buFont typeface="Arial" panose="020B0604020202020204" pitchFamily="34" charset="0"/>
              <a:buChar char="•"/>
            </a:pPr>
            <a:r>
              <a:rPr lang="en-US" sz="1800" dirty="0"/>
              <a:t>3 – Ponderosa Pine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4 – Cottonwood / Willow</a:t>
            </a:r>
          </a:p>
          <a:p>
            <a:pPr marL="285750" indent="-285750">
              <a:buFont typeface="Arial" panose="020B0604020202020204" pitchFamily="34" charset="0"/>
              <a:buChar char="•"/>
            </a:pPr>
            <a:r>
              <a:rPr lang="en-US" sz="1800" dirty="0"/>
              <a:t>5 – Aspen</a:t>
            </a:r>
          </a:p>
          <a:p>
            <a:pPr marL="285750" indent="-285750">
              <a:buFont typeface="Arial" panose="020B0604020202020204" pitchFamily="34" charset="0"/>
              <a:buChar char="•"/>
            </a:pPr>
            <a:r>
              <a:rPr lang="en-US" sz="1800" dirty="0"/>
              <a:t>6 – Douglas-Fir</a:t>
            </a:r>
          </a:p>
          <a:p>
            <a:pPr marL="285750" indent="-285750">
              <a:buFont typeface="Arial" panose="020B0604020202020204" pitchFamily="34" charset="0"/>
              <a:buChar char="•"/>
            </a:pPr>
            <a:r>
              <a:rPr lang="en-US" sz="1800" dirty="0"/>
              <a:t>7 – Krummholz</a:t>
            </a:r>
          </a:p>
        </p:txBody>
      </p:sp>
      <p:sp>
        <p:nvSpPr>
          <p:cNvPr id="11" name="Title 1">
            <a:extLst>
              <a:ext uri="{FF2B5EF4-FFF2-40B4-BE49-F238E27FC236}">
                <a16:creationId xmlns:a16="http://schemas.microsoft.com/office/drawing/2014/main" id="{CC7A9BAC-C639-0A50-EEB2-AC0AD4BFF434}"/>
              </a:ext>
            </a:extLst>
          </p:cNvPr>
          <p:cNvSpPr txBox="1">
            <a:spLocks/>
          </p:cNvSpPr>
          <p:nvPr/>
        </p:nvSpPr>
        <p:spPr>
          <a:xfrm>
            <a:off x="265176" y="4619211"/>
            <a:ext cx="7505700" cy="2038350"/>
          </a:xfrm>
          <a:prstGeom prst="rect">
            <a:avLst/>
          </a:prstGeom>
        </p:spPr>
        <p:txBody>
          <a:bodyPr vert="horz" lIns="91440" tIns="45720" rIns="91440" bIns="45720" numCol="2" rtlCol="0" anchor="t">
            <a:normAutofit fontScale="85000" lnSpcReduction="10000"/>
          </a:bodyPr>
          <a:lst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a:lstStyle>
          <a:p>
            <a:pPr marL="285750" indent="-285750">
              <a:buFont typeface="Arial" panose="020B0604020202020204" pitchFamily="34" charset="0"/>
              <a:buChar char="•"/>
            </a:pPr>
            <a:r>
              <a:rPr lang="en-US" sz="2400" dirty="0"/>
              <a:t>Elevation (m)</a:t>
            </a:r>
          </a:p>
          <a:p>
            <a:pPr marL="285750" indent="-285750">
              <a:buFont typeface="Arial" panose="020B0604020202020204" pitchFamily="34" charset="0"/>
              <a:buChar char="•"/>
            </a:pPr>
            <a:r>
              <a:rPr lang="en-US" sz="2400" dirty="0"/>
              <a:t>Aspect (º azimuth)</a:t>
            </a:r>
          </a:p>
          <a:p>
            <a:pPr marL="285750" indent="-285750">
              <a:buFont typeface="Arial" panose="020B0604020202020204" pitchFamily="34" charset="0"/>
              <a:buChar char="•"/>
            </a:pPr>
            <a:r>
              <a:rPr lang="en-US" sz="2400" dirty="0"/>
              <a:t>Slope (º)</a:t>
            </a:r>
          </a:p>
          <a:p>
            <a:pPr marL="285750" indent="-285750">
              <a:buFont typeface="Arial" panose="020B0604020202020204" pitchFamily="34" charset="0"/>
              <a:buChar char="•"/>
            </a:pPr>
            <a:r>
              <a:rPr lang="en-US" sz="2400" dirty="0"/>
              <a:t>Horizontal Distance to Hydrology</a:t>
            </a:r>
          </a:p>
          <a:p>
            <a:pPr marL="285750" indent="-285750">
              <a:buFont typeface="Arial" panose="020B0604020202020204" pitchFamily="34" charset="0"/>
              <a:buChar char="•"/>
            </a:pPr>
            <a:r>
              <a:rPr lang="en-US" sz="2400" dirty="0"/>
              <a:t>Vertical Distance to Hydrology</a:t>
            </a:r>
          </a:p>
          <a:p>
            <a:pPr marL="285750" indent="-285750">
              <a:buFont typeface="Arial" panose="020B0604020202020204" pitchFamily="34" charset="0"/>
              <a:buChar char="•"/>
            </a:pPr>
            <a:r>
              <a:rPr lang="en-US" sz="2400" dirty="0"/>
              <a:t>Horizontal Distance to Roadways</a:t>
            </a:r>
          </a:p>
          <a:p>
            <a:pPr marL="285750" indent="-285750">
              <a:buFont typeface="Arial" panose="020B0604020202020204" pitchFamily="34" charset="0"/>
              <a:buChar char="•"/>
            </a:pPr>
            <a:r>
              <a:rPr lang="en-US" sz="2400" dirty="0" err="1"/>
              <a:t>Hillshade</a:t>
            </a:r>
            <a:r>
              <a:rPr lang="en-US" sz="2400" dirty="0"/>
              <a:t> 9am</a:t>
            </a:r>
          </a:p>
          <a:p>
            <a:pPr marL="285750" indent="-285750">
              <a:buFont typeface="Arial" panose="020B0604020202020204" pitchFamily="34" charset="0"/>
              <a:buChar char="•"/>
            </a:pPr>
            <a:r>
              <a:rPr lang="en-US" sz="2400" dirty="0" err="1"/>
              <a:t>Hillshade</a:t>
            </a:r>
            <a:r>
              <a:rPr lang="en-US" sz="2400" dirty="0"/>
              <a:t> 12pm</a:t>
            </a:r>
          </a:p>
          <a:p>
            <a:pPr marL="285750" indent="-285750">
              <a:buFont typeface="Arial" panose="020B0604020202020204" pitchFamily="34" charset="0"/>
              <a:buChar char="•"/>
            </a:pPr>
            <a:r>
              <a:rPr lang="en-US" sz="2400" dirty="0" err="1"/>
              <a:t>Hillshade</a:t>
            </a:r>
            <a:r>
              <a:rPr lang="en-US" sz="2400" dirty="0"/>
              <a:t> 3pm</a:t>
            </a:r>
          </a:p>
          <a:p>
            <a:pPr marL="285750" indent="-285750">
              <a:buFont typeface="Arial" panose="020B0604020202020204" pitchFamily="34" charset="0"/>
              <a:buChar char="•"/>
            </a:pPr>
            <a:r>
              <a:rPr lang="en-US" sz="2400" dirty="0"/>
              <a:t>Horizontal Distance to Fire Point</a:t>
            </a:r>
          </a:p>
          <a:p>
            <a:pPr marL="285750" indent="-285750">
              <a:buFont typeface="Arial" panose="020B0604020202020204" pitchFamily="34" charset="0"/>
              <a:buChar char="•"/>
            </a:pPr>
            <a:r>
              <a:rPr lang="en-US" sz="2400" dirty="0"/>
              <a:t>Wilderness Area</a:t>
            </a:r>
          </a:p>
          <a:p>
            <a:pPr marL="285750" indent="-285750">
              <a:buFont typeface="Arial" panose="020B0604020202020204" pitchFamily="34" charset="0"/>
              <a:buChar char="•"/>
            </a:pPr>
            <a:r>
              <a:rPr lang="en-US" sz="2400" dirty="0"/>
              <a:t>Soil Type</a:t>
            </a:r>
          </a:p>
        </p:txBody>
      </p:sp>
    </p:spTree>
    <p:extLst>
      <p:ext uri="{BB962C8B-B14F-4D97-AF65-F5344CB8AC3E}">
        <p14:creationId xmlns:p14="http://schemas.microsoft.com/office/powerpoint/2010/main" val="47718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solidFill>
                  <a:srgbClr val="081B19"/>
                </a:solidFill>
              </a:rPr>
              <a:t>Tools We Used</a:t>
            </a:r>
          </a:p>
        </p:txBody>
      </p:sp>
      <p:sp>
        <p:nvSpPr>
          <p:cNvPr id="31" name="Date Placeholder 30">
            <a:extLst>
              <a:ext uri="{FF2B5EF4-FFF2-40B4-BE49-F238E27FC236}">
                <a16:creationId xmlns:a16="http://schemas.microsoft.com/office/drawing/2014/main" id="{3357F65D-3D58-480C-B301-77A72059929A}"/>
              </a:ext>
            </a:extLst>
          </p:cNvPr>
          <p:cNvSpPr>
            <a:spLocks noGrp="1"/>
          </p:cNvSpPr>
          <p:nvPr>
            <p:ph type="dt" sz="half" idx="10"/>
          </p:nvPr>
        </p:nvSpPr>
        <p:spPr/>
        <p:txBody>
          <a:bodyPr/>
          <a:lstStyle/>
          <a:p>
            <a:r>
              <a:rPr lang="en-US" dirty="0">
                <a:solidFill>
                  <a:srgbClr val="081B19">
                    <a:alpha val="75239"/>
                  </a:srgbClr>
                </a:solidFill>
              </a:rPr>
              <a:t>2023</a:t>
            </a:r>
          </a:p>
        </p:txBody>
      </p:sp>
      <p:sp>
        <p:nvSpPr>
          <p:cNvPr id="32" name="Footer Placeholder 31">
            <a:extLst>
              <a:ext uri="{FF2B5EF4-FFF2-40B4-BE49-F238E27FC236}">
                <a16:creationId xmlns:a16="http://schemas.microsoft.com/office/drawing/2014/main" id="{E8F197E9-9EE5-4C27-93B9-2E44E0ED5AC3}"/>
              </a:ext>
            </a:extLst>
          </p:cNvPr>
          <p:cNvSpPr>
            <a:spLocks noGrp="1"/>
          </p:cNvSpPr>
          <p:nvPr>
            <p:ph type="ftr" sz="quarter" idx="11"/>
          </p:nvPr>
        </p:nvSpPr>
        <p:spPr/>
        <p:txBody>
          <a:bodyPr/>
          <a:lstStyle/>
          <a:p>
            <a:r>
              <a:rPr lang="en-US" dirty="0">
                <a:solidFill>
                  <a:schemeClr val="bg1">
                    <a:lumMod val="85000"/>
                    <a:lumOff val="15000"/>
                    <a:alpha val="75000"/>
                  </a:schemeClr>
                </a:solidFill>
              </a:rPr>
              <a:t>Forest Cover Prediction – ML Models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5</a:t>
            </a:fld>
            <a:endParaRPr lang="en-US" dirty="0"/>
          </a:p>
        </p:txBody>
      </p:sp>
      <p:sp>
        <p:nvSpPr>
          <p:cNvPr id="10" name="Content Placeholder 9">
            <a:extLst>
              <a:ext uri="{FF2B5EF4-FFF2-40B4-BE49-F238E27FC236}">
                <a16:creationId xmlns:a16="http://schemas.microsoft.com/office/drawing/2014/main" id="{29D7E2DC-9DE1-FB46-3182-09C059AD21DF}"/>
              </a:ext>
            </a:extLst>
          </p:cNvPr>
          <p:cNvSpPr>
            <a:spLocks noGrp="1"/>
          </p:cNvSpPr>
          <p:nvPr>
            <p:ph sz="quarter" idx="4"/>
          </p:nvPr>
        </p:nvSpPr>
        <p:spPr>
          <a:xfrm>
            <a:off x="836612" y="1777235"/>
            <a:ext cx="10515600" cy="655538"/>
          </a:xfrm>
        </p:spPr>
        <p:txBody>
          <a:bodyPr numCol="3">
            <a:normAutofit/>
          </a:bodyPr>
          <a:lstStyle/>
          <a:p>
            <a:pPr marL="0" indent="0">
              <a:buNone/>
            </a:pPr>
            <a:r>
              <a:rPr lang="en-US" sz="2800" b="1" u="sng" dirty="0">
                <a:solidFill>
                  <a:schemeClr val="bg1">
                    <a:lumMod val="75000"/>
                    <a:lumOff val="25000"/>
                    <a:alpha val="85000"/>
                  </a:schemeClr>
                </a:solidFill>
              </a:rPr>
              <a:t>Preprocessing</a:t>
            </a:r>
            <a:endParaRPr lang="en-US" dirty="0">
              <a:solidFill>
                <a:schemeClr val="bg1">
                  <a:lumMod val="75000"/>
                  <a:lumOff val="25000"/>
                  <a:alpha val="85000"/>
                </a:schemeClr>
              </a:solidFill>
            </a:endParaRPr>
          </a:p>
          <a:p>
            <a:pPr marL="0" indent="0">
              <a:buNone/>
            </a:pPr>
            <a:r>
              <a:rPr lang="en-US" sz="2800" b="1" u="sng" dirty="0">
                <a:solidFill>
                  <a:schemeClr val="bg1">
                    <a:lumMod val="75000"/>
                    <a:lumOff val="25000"/>
                    <a:alpha val="85000"/>
                  </a:schemeClr>
                </a:solidFill>
              </a:rPr>
              <a:t>Visualization</a:t>
            </a:r>
            <a:endParaRPr lang="en-US" dirty="0">
              <a:solidFill>
                <a:schemeClr val="bg1">
                  <a:lumMod val="75000"/>
                  <a:lumOff val="25000"/>
                  <a:alpha val="85000"/>
                </a:schemeClr>
              </a:solidFill>
            </a:endParaRPr>
          </a:p>
          <a:p>
            <a:pPr marL="0" indent="0">
              <a:buNone/>
            </a:pPr>
            <a:r>
              <a:rPr lang="en-US" sz="2800" b="1" u="sng" dirty="0">
                <a:solidFill>
                  <a:schemeClr val="bg1">
                    <a:lumMod val="75000"/>
                    <a:lumOff val="25000"/>
                    <a:alpha val="85000"/>
                  </a:schemeClr>
                </a:solidFill>
              </a:rPr>
              <a:t>Machine Learning</a:t>
            </a:r>
          </a:p>
        </p:txBody>
      </p:sp>
      <p:pic>
        <p:nvPicPr>
          <p:cNvPr id="24" name="Graphic 23">
            <a:extLst>
              <a:ext uri="{FF2B5EF4-FFF2-40B4-BE49-F238E27FC236}">
                <a16:creationId xmlns:a16="http://schemas.microsoft.com/office/drawing/2014/main" id="{68A969C5-EB35-FF53-B2FD-FAFD51D6A9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7912" y="2575878"/>
            <a:ext cx="2198930" cy="630901"/>
          </a:xfrm>
          <a:prstGeom prst="rect">
            <a:avLst/>
          </a:prstGeom>
        </p:spPr>
      </p:pic>
      <p:pic>
        <p:nvPicPr>
          <p:cNvPr id="4" name="Picture 3" descr="A picture containing graphics, logo, graphic design, font&#10;&#10;Description automatically generated">
            <a:extLst>
              <a:ext uri="{FF2B5EF4-FFF2-40B4-BE49-F238E27FC236}">
                <a16:creationId xmlns:a16="http://schemas.microsoft.com/office/drawing/2014/main" id="{50D7F26C-1D40-ED08-623F-72B4FAF362D9}"/>
              </a:ext>
            </a:extLst>
          </p:cNvPr>
          <p:cNvPicPr>
            <a:picLocks noChangeAspect="1"/>
          </p:cNvPicPr>
          <p:nvPr/>
        </p:nvPicPr>
        <p:blipFill>
          <a:blip r:embed="rId5"/>
          <a:stretch>
            <a:fillRect/>
          </a:stretch>
        </p:blipFill>
        <p:spPr>
          <a:xfrm>
            <a:off x="4311645" y="3787341"/>
            <a:ext cx="2491464" cy="498293"/>
          </a:xfrm>
          <a:prstGeom prst="rect">
            <a:avLst/>
          </a:prstGeom>
        </p:spPr>
      </p:pic>
      <p:pic>
        <p:nvPicPr>
          <p:cNvPr id="8" name="Picture 7" descr="A logo on a black background&#10;&#10;Description automatically generated with low confidence">
            <a:extLst>
              <a:ext uri="{FF2B5EF4-FFF2-40B4-BE49-F238E27FC236}">
                <a16:creationId xmlns:a16="http://schemas.microsoft.com/office/drawing/2014/main" id="{1782AF53-1EF3-1A9F-7039-58C2AF5CB9DA}"/>
              </a:ext>
            </a:extLst>
          </p:cNvPr>
          <p:cNvPicPr>
            <a:picLocks noChangeAspect="1"/>
          </p:cNvPicPr>
          <p:nvPr/>
        </p:nvPicPr>
        <p:blipFill>
          <a:blip r:embed="rId6"/>
          <a:stretch>
            <a:fillRect/>
          </a:stretch>
        </p:blipFill>
        <p:spPr>
          <a:xfrm>
            <a:off x="8104995" y="5399440"/>
            <a:ext cx="2061425" cy="1030713"/>
          </a:xfrm>
          <a:prstGeom prst="rect">
            <a:avLst/>
          </a:prstGeom>
        </p:spPr>
      </p:pic>
      <p:pic>
        <p:nvPicPr>
          <p:cNvPr id="11" name="Picture 10" descr="A picture containing graphics, font, logo, circle&#10;&#10;Description automatically generated">
            <a:extLst>
              <a:ext uri="{FF2B5EF4-FFF2-40B4-BE49-F238E27FC236}">
                <a16:creationId xmlns:a16="http://schemas.microsoft.com/office/drawing/2014/main" id="{9F3F7A1F-AE3D-39D6-B9A4-AAF8CF7E5C20}"/>
              </a:ext>
            </a:extLst>
          </p:cNvPr>
          <p:cNvPicPr>
            <a:picLocks noChangeAspect="1"/>
          </p:cNvPicPr>
          <p:nvPr/>
        </p:nvPicPr>
        <p:blipFill>
          <a:blip r:embed="rId7"/>
          <a:stretch>
            <a:fillRect/>
          </a:stretch>
        </p:blipFill>
        <p:spPr>
          <a:xfrm>
            <a:off x="8453730" y="2432773"/>
            <a:ext cx="1477014" cy="795049"/>
          </a:xfrm>
          <a:prstGeom prst="rect">
            <a:avLst/>
          </a:prstGeom>
        </p:spPr>
      </p:pic>
      <p:pic>
        <p:nvPicPr>
          <p:cNvPr id="13" name="Picture 12" descr="A picture containing font, logo, graphics, symbol&#10;&#10;Description automatically generated">
            <a:extLst>
              <a:ext uri="{FF2B5EF4-FFF2-40B4-BE49-F238E27FC236}">
                <a16:creationId xmlns:a16="http://schemas.microsoft.com/office/drawing/2014/main" id="{EFF07CA7-643F-632E-326B-706DED63904E}"/>
              </a:ext>
            </a:extLst>
          </p:cNvPr>
          <p:cNvPicPr>
            <a:picLocks noChangeAspect="1"/>
          </p:cNvPicPr>
          <p:nvPr/>
        </p:nvPicPr>
        <p:blipFill>
          <a:blip r:embed="rId8"/>
          <a:stretch>
            <a:fillRect/>
          </a:stretch>
        </p:blipFill>
        <p:spPr>
          <a:xfrm>
            <a:off x="8173749" y="4257870"/>
            <a:ext cx="1923919" cy="1231308"/>
          </a:xfrm>
          <a:prstGeom prst="rect">
            <a:avLst/>
          </a:prstGeom>
        </p:spPr>
      </p:pic>
      <p:pic>
        <p:nvPicPr>
          <p:cNvPr id="17" name="Picture 16" descr="A picture containing font, graphics, logo, symbol&#10;&#10;Description automatically generated">
            <a:extLst>
              <a:ext uri="{FF2B5EF4-FFF2-40B4-BE49-F238E27FC236}">
                <a16:creationId xmlns:a16="http://schemas.microsoft.com/office/drawing/2014/main" id="{0982DC62-C5EA-4B1B-1C78-5993921EE6A7}"/>
              </a:ext>
            </a:extLst>
          </p:cNvPr>
          <p:cNvPicPr>
            <a:picLocks noChangeAspect="1"/>
          </p:cNvPicPr>
          <p:nvPr/>
        </p:nvPicPr>
        <p:blipFill>
          <a:blip r:embed="rId9"/>
          <a:stretch>
            <a:fillRect/>
          </a:stretch>
        </p:blipFill>
        <p:spPr>
          <a:xfrm>
            <a:off x="8497364" y="3462821"/>
            <a:ext cx="1276691" cy="661751"/>
          </a:xfrm>
          <a:prstGeom prst="rect">
            <a:avLst/>
          </a:prstGeom>
        </p:spPr>
      </p:pic>
      <p:pic>
        <p:nvPicPr>
          <p:cNvPr id="19" name="Picture 18" descr="A picture containing graphics, screenshot&#10;&#10;Description automatically generated">
            <a:extLst>
              <a:ext uri="{FF2B5EF4-FFF2-40B4-BE49-F238E27FC236}">
                <a16:creationId xmlns:a16="http://schemas.microsoft.com/office/drawing/2014/main" id="{7E2547E4-8FFA-72C0-C732-5259A1270431}"/>
              </a:ext>
            </a:extLst>
          </p:cNvPr>
          <p:cNvPicPr>
            <a:picLocks noChangeAspect="1"/>
          </p:cNvPicPr>
          <p:nvPr/>
        </p:nvPicPr>
        <p:blipFill>
          <a:blip r:embed="rId10"/>
          <a:stretch>
            <a:fillRect/>
          </a:stretch>
        </p:blipFill>
        <p:spPr>
          <a:xfrm>
            <a:off x="723070" y="2047574"/>
            <a:ext cx="2711643" cy="1694777"/>
          </a:xfrm>
          <a:prstGeom prst="rect">
            <a:avLst/>
          </a:prstGeom>
        </p:spPr>
      </p:pic>
      <p:pic>
        <p:nvPicPr>
          <p:cNvPr id="21" name="Picture 20" descr="A blue text on a black background&#10;&#10;Description automatically generated with low confidence">
            <a:extLst>
              <a:ext uri="{FF2B5EF4-FFF2-40B4-BE49-F238E27FC236}">
                <a16:creationId xmlns:a16="http://schemas.microsoft.com/office/drawing/2014/main" id="{DCECC5D3-4BEC-B1F4-E674-F71AAD487E1C}"/>
              </a:ext>
            </a:extLst>
          </p:cNvPr>
          <p:cNvPicPr>
            <a:picLocks noChangeAspect="1"/>
          </p:cNvPicPr>
          <p:nvPr/>
        </p:nvPicPr>
        <p:blipFill>
          <a:blip r:embed="rId11"/>
          <a:stretch>
            <a:fillRect/>
          </a:stretch>
        </p:blipFill>
        <p:spPr>
          <a:xfrm>
            <a:off x="886523" y="3566617"/>
            <a:ext cx="2384734" cy="963209"/>
          </a:xfrm>
          <a:prstGeom prst="rect">
            <a:avLst/>
          </a:prstGeom>
        </p:spPr>
      </p:pic>
      <p:pic>
        <p:nvPicPr>
          <p:cNvPr id="23" name="Picture 22" descr="A blue and black logo&#10;&#10;Description automatically generated with low confidence">
            <a:extLst>
              <a:ext uri="{FF2B5EF4-FFF2-40B4-BE49-F238E27FC236}">
                <a16:creationId xmlns:a16="http://schemas.microsoft.com/office/drawing/2014/main" id="{9FD478B5-B00D-196A-5108-BD7DE767061A}"/>
              </a:ext>
            </a:extLst>
          </p:cNvPr>
          <p:cNvPicPr>
            <a:picLocks noChangeAspect="1"/>
          </p:cNvPicPr>
          <p:nvPr/>
        </p:nvPicPr>
        <p:blipFill>
          <a:blip r:embed="rId12"/>
          <a:stretch>
            <a:fillRect/>
          </a:stretch>
        </p:blipFill>
        <p:spPr>
          <a:xfrm>
            <a:off x="857261" y="4654737"/>
            <a:ext cx="2443258" cy="1099466"/>
          </a:xfrm>
          <a:prstGeom prst="rect">
            <a:avLst/>
          </a:prstGeom>
        </p:spPr>
      </p:pic>
    </p:spTree>
    <p:extLst>
      <p:ext uri="{BB962C8B-B14F-4D97-AF65-F5344CB8AC3E}">
        <p14:creationId xmlns:p14="http://schemas.microsoft.com/office/powerpoint/2010/main" val="760201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solidFill>
                  <a:srgbClr val="081B19"/>
                </a:solidFill>
              </a:rPr>
              <a:t>Exploratory Data Analysis</a:t>
            </a:r>
          </a:p>
        </p:txBody>
      </p:sp>
      <p:sp>
        <p:nvSpPr>
          <p:cNvPr id="31" name="Date Placeholder 30">
            <a:extLst>
              <a:ext uri="{FF2B5EF4-FFF2-40B4-BE49-F238E27FC236}">
                <a16:creationId xmlns:a16="http://schemas.microsoft.com/office/drawing/2014/main" id="{3357F65D-3D58-480C-B301-77A72059929A}"/>
              </a:ext>
            </a:extLst>
          </p:cNvPr>
          <p:cNvSpPr>
            <a:spLocks noGrp="1"/>
          </p:cNvSpPr>
          <p:nvPr>
            <p:ph type="dt" sz="half" idx="10"/>
          </p:nvPr>
        </p:nvSpPr>
        <p:spPr/>
        <p:txBody>
          <a:bodyPr/>
          <a:lstStyle/>
          <a:p>
            <a:r>
              <a:rPr lang="en-US" dirty="0">
                <a:solidFill>
                  <a:srgbClr val="081B19">
                    <a:alpha val="75000"/>
                  </a:srgbClr>
                </a:solidFill>
              </a:rPr>
              <a:t>2023</a:t>
            </a:r>
          </a:p>
        </p:txBody>
      </p:sp>
      <p:sp>
        <p:nvSpPr>
          <p:cNvPr id="32" name="Footer Placeholder 31">
            <a:extLst>
              <a:ext uri="{FF2B5EF4-FFF2-40B4-BE49-F238E27FC236}">
                <a16:creationId xmlns:a16="http://schemas.microsoft.com/office/drawing/2014/main" id="{E8F197E9-9EE5-4C27-93B9-2E44E0ED5AC3}"/>
              </a:ext>
            </a:extLst>
          </p:cNvPr>
          <p:cNvSpPr>
            <a:spLocks noGrp="1"/>
          </p:cNvSpPr>
          <p:nvPr>
            <p:ph type="ftr" sz="quarter" idx="11"/>
          </p:nvPr>
        </p:nvSpPr>
        <p:spPr/>
        <p:txBody>
          <a:bodyPr/>
          <a:lstStyle/>
          <a:p>
            <a:r>
              <a:rPr lang="en-US" dirty="0">
                <a:solidFill>
                  <a:srgbClr val="081B19">
                    <a:alpha val="75000"/>
                  </a:srgbClr>
                </a:solidFill>
              </a:rPr>
              <a:t>Forest Cover Prediction – ML Models</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6</a:t>
            </a:fld>
            <a:endParaRPr lang="en-US" dirty="0"/>
          </a:p>
        </p:txBody>
      </p:sp>
      <p:pic>
        <p:nvPicPr>
          <p:cNvPr id="4" name="Picture 3" descr="A picture containing screenshot&#10;&#10;Description automatically generated">
            <a:extLst>
              <a:ext uri="{FF2B5EF4-FFF2-40B4-BE49-F238E27FC236}">
                <a16:creationId xmlns:a16="http://schemas.microsoft.com/office/drawing/2014/main" id="{6337D4BE-CBDF-EEE8-8E9E-97D7AFAC149D}"/>
              </a:ext>
            </a:extLst>
          </p:cNvPr>
          <p:cNvPicPr>
            <a:picLocks noChangeAspect="1"/>
          </p:cNvPicPr>
          <p:nvPr/>
        </p:nvPicPr>
        <p:blipFill>
          <a:blip r:embed="rId3"/>
          <a:stretch>
            <a:fillRect/>
          </a:stretch>
        </p:blipFill>
        <p:spPr>
          <a:xfrm>
            <a:off x="1008237" y="1829878"/>
            <a:ext cx="4289796" cy="4181217"/>
          </a:xfrm>
          <a:prstGeom prst="rect">
            <a:avLst/>
          </a:prstGeom>
        </p:spPr>
      </p:pic>
      <p:pic>
        <p:nvPicPr>
          <p:cNvPr id="6" name="Picture 5" descr="A picture containing square, colorfulness, pattern, rectangle&#10;&#10;Description automatically generated">
            <a:extLst>
              <a:ext uri="{FF2B5EF4-FFF2-40B4-BE49-F238E27FC236}">
                <a16:creationId xmlns:a16="http://schemas.microsoft.com/office/drawing/2014/main" id="{5D51B160-60FE-BA21-6E3A-744BE90DA302}"/>
              </a:ext>
            </a:extLst>
          </p:cNvPr>
          <p:cNvPicPr>
            <a:picLocks noChangeAspect="1"/>
          </p:cNvPicPr>
          <p:nvPr/>
        </p:nvPicPr>
        <p:blipFill>
          <a:blip r:embed="rId4"/>
          <a:stretch>
            <a:fillRect/>
          </a:stretch>
        </p:blipFill>
        <p:spPr>
          <a:xfrm>
            <a:off x="6884836" y="1844211"/>
            <a:ext cx="3706996" cy="2080089"/>
          </a:xfrm>
          <a:prstGeom prst="rect">
            <a:avLst/>
          </a:prstGeom>
        </p:spPr>
      </p:pic>
      <p:sp>
        <p:nvSpPr>
          <p:cNvPr id="3" name="TextBox 2">
            <a:extLst>
              <a:ext uri="{FF2B5EF4-FFF2-40B4-BE49-F238E27FC236}">
                <a16:creationId xmlns:a16="http://schemas.microsoft.com/office/drawing/2014/main" id="{525AA265-2124-8B24-BFD3-C10135A7530B}"/>
              </a:ext>
            </a:extLst>
          </p:cNvPr>
          <p:cNvSpPr txBox="1"/>
          <p:nvPr/>
        </p:nvSpPr>
        <p:spPr>
          <a:xfrm>
            <a:off x="190366" y="2095018"/>
            <a:ext cx="817871" cy="246221"/>
          </a:xfrm>
          <a:prstGeom prst="rect">
            <a:avLst/>
          </a:prstGeom>
          <a:noFill/>
        </p:spPr>
        <p:txBody>
          <a:bodyPr wrap="square" rtlCol="0">
            <a:spAutoFit/>
          </a:bodyPr>
          <a:lstStyle/>
          <a:p>
            <a:pPr algn="r"/>
            <a:r>
              <a:rPr lang="en-US" sz="1000" dirty="0">
                <a:solidFill>
                  <a:schemeClr val="bg1"/>
                </a:solidFill>
              </a:rPr>
              <a:t>Elevation</a:t>
            </a:r>
          </a:p>
        </p:txBody>
      </p:sp>
      <p:sp>
        <p:nvSpPr>
          <p:cNvPr id="5" name="TextBox 4">
            <a:extLst>
              <a:ext uri="{FF2B5EF4-FFF2-40B4-BE49-F238E27FC236}">
                <a16:creationId xmlns:a16="http://schemas.microsoft.com/office/drawing/2014/main" id="{1A65A894-9C61-C90D-F426-8222513ACBF4}"/>
              </a:ext>
            </a:extLst>
          </p:cNvPr>
          <p:cNvSpPr txBox="1"/>
          <p:nvPr/>
        </p:nvSpPr>
        <p:spPr>
          <a:xfrm>
            <a:off x="190366" y="2951633"/>
            <a:ext cx="817871" cy="246221"/>
          </a:xfrm>
          <a:prstGeom prst="rect">
            <a:avLst/>
          </a:prstGeom>
          <a:noFill/>
        </p:spPr>
        <p:txBody>
          <a:bodyPr wrap="square" rtlCol="0">
            <a:spAutoFit/>
          </a:bodyPr>
          <a:lstStyle/>
          <a:p>
            <a:pPr algn="r"/>
            <a:r>
              <a:rPr lang="en-US" sz="1000" dirty="0">
                <a:solidFill>
                  <a:schemeClr val="bg1"/>
                </a:solidFill>
              </a:rPr>
              <a:t>Slope</a:t>
            </a:r>
          </a:p>
        </p:txBody>
      </p:sp>
      <p:sp>
        <p:nvSpPr>
          <p:cNvPr id="7" name="TextBox 6">
            <a:extLst>
              <a:ext uri="{FF2B5EF4-FFF2-40B4-BE49-F238E27FC236}">
                <a16:creationId xmlns:a16="http://schemas.microsoft.com/office/drawing/2014/main" id="{ED0C0E8C-28A5-376E-F6AA-E7DE628315AD}"/>
              </a:ext>
            </a:extLst>
          </p:cNvPr>
          <p:cNvSpPr txBox="1"/>
          <p:nvPr/>
        </p:nvSpPr>
        <p:spPr>
          <a:xfrm>
            <a:off x="190366" y="3643488"/>
            <a:ext cx="817871" cy="553998"/>
          </a:xfrm>
          <a:prstGeom prst="rect">
            <a:avLst/>
          </a:prstGeom>
          <a:noFill/>
        </p:spPr>
        <p:txBody>
          <a:bodyPr wrap="square" rtlCol="0">
            <a:spAutoFit/>
          </a:bodyPr>
          <a:lstStyle/>
          <a:p>
            <a:pPr algn="r"/>
            <a:r>
              <a:rPr lang="en-US" sz="1000" dirty="0">
                <a:solidFill>
                  <a:schemeClr val="bg1"/>
                </a:solidFill>
              </a:rPr>
              <a:t>Vertical Distance to Hydrology</a:t>
            </a:r>
          </a:p>
        </p:txBody>
      </p:sp>
      <p:sp>
        <p:nvSpPr>
          <p:cNvPr id="8" name="TextBox 7">
            <a:extLst>
              <a:ext uri="{FF2B5EF4-FFF2-40B4-BE49-F238E27FC236}">
                <a16:creationId xmlns:a16="http://schemas.microsoft.com/office/drawing/2014/main" id="{EC259431-3807-EE09-D70A-FFEC7822327D}"/>
              </a:ext>
            </a:extLst>
          </p:cNvPr>
          <p:cNvSpPr txBox="1"/>
          <p:nvPr/>
        </p:nvSpPr>
        <p:spPr>
          <a:xfrm>
            <a:off x="5349087" y="2100561"/>
            <a:ext cx="817871" cy="246221"/>
          </a:xfrm>
          <a:prstGeom prst="rect">
            <a:avLst/>
          </a:prstGeom>
          <a:noFill/>
        </p:spPr>
        <p:txBody>
          <a:bodyPr wrap="square" rtlCol="0">
            <a:spAutoFit/>
          </a:bodyPr>
          <a:lstStyle/>
          <a:p>
            <a:r>
              <a:rPr lang="en-US" sz="1000" dirty="0">
                <a:solidFill>
                  <a:schemeClr val="bg1"/>
                </a:solidFill>
              </a:rPr>
              <a:t>Aspect</a:t>
            </a:r>
          </a:p>
        </p:txBody>
      </p:sp>
      <p:sp>
        <p:nvSpPr>
          <p:cNvPr id="9" name="TextBox 8">
            <a:extLst>
              <a:ext uri="{FF2B5EF4-FFF2-40B4-BE49-F238E27FC236}">
                <a16:creationId xmlns:a16="http://schemas.microsoft.com/office/drawing/2014/main" id="{9FD735E9-90DA-F04E-6955-1D9AF067D489}"/>
              </a:ext>
            </a:extLst>
          </p:cNvPr>
          <p:cNvSpPr txBox="1"/>
          <p:nvPr/>
        </p:nvSpPr>
        <p:spPr>
          <a:xfrm>
            <a:off x="5349087" y="2797744"/>
            <a:ext cx="817871" cy="553998"/>
          </a:xfrm>
          <a:prstGeom prst="rect">
            <a:avLst/>
          </a:prstGeom>
          <a:noFill/>
        </p:spPr>
        <p:txBody>
          <a:bodyPr wrap="square" rtlCol="0">
            <a:spAutoFit/>
          </a:bodyPr>
          <a:lstStyle/>
          <a:p>
            <a:r>
              <a:rPr lang="en-US" sz="1000" dirty="0">
                <a:solidFill>
                  <a:schemeClr val="bg1"/>
                </a:solidFill>
              </a:rPr>
              <a:t>Horizontal Distance to Hydrology</a:t>
            </a:r>
          </a:p>
        </p:txBody>
      </p:sp>
      <p:sp>
        <p:nvSpPr>
          <p:cNvPr id="10" name="TextBox 9">
            <a:extLst>
              <a:ext uri="{FF2B5EF4-FFF2-40B4-BE49-F238E27FC236}">
                <a16:creationId xmlns:a16="http://schemas.microsoft.com/office/drawing/2014/main" id="{42AFC30D-5AE2-FF90-BE14-3644309A240B}"/>
              </a:ext>
            </a:extLst>
          </p:cNvPr>
          <p:cNvSpPr txBox="1"/>
          <p:nvPr/>
        </p:nvSpPr>
        <p:spPr>
          <a:xfrm>
            <a:off x="5349087" y="3643487"/>
            <a:ext cx="817871" cy="553998"/>
          </a:xfrm>
          <a:prstGeom prst="rect">
            <a:avLst/>
          </a:prstGeom>
          <a:noFill/>
        </p:spPr>
        <p:txBody>
          <a:bodyPr wrap="square" rtlCol="0">
            <a:spAutoFit/>
          </a:bodyPr>
          <a:lstStyle/>
          <a:p>
            <a:r>
              <a:rPr lang="en-US" sz="1000" dirty="0">
                <a:solidFill>
                  <a:schemeClr val="bg1"/>
                </a:solidFill>
              </a:rPr>
              <a:t>Horizontal Distance to Roadways</a:t>
            </a:r>
          </a:p>
        </p:txBody>
      </p:sp>
      <p:sp>
        <p:nvSpPr>
          <p:cNvPr id="12" name="TextBox 11">
            <a:extLst>
              <a:ext uri="{FF2B5EF4-FFF2-40B4-BE49-F238E27FC236}">
                <a16:creationId xmlns:a16="http://schemas.microsoft.com/office/drawing/2014/main" id="{34A16512-5618-861E-2395-2C76FC3503AB}"/>
              </a:ext>
            </a:extLst>
          </p:cNvPr>
          <p:cNvSpPr txBox="1"/>
          <p:nvPr/>
        </p:nvSpPr>
        <p:spPr>
          <a:xfrm>
            <a:off x="173156" y="4556901"/>
            <a:ext cx="817871" cy="400110"/>
          </a:xfrm>
          <a:prstGeom prst="rect">
            <a:avLst/>
          </a:prstGeom>
          <a:noFill/>
        </p:spPr>
        <p:txBody>
          <a:bodyPr wrap="square" rtlCol="0">
            <a:spAutoFit/>
          </a:bodyPr>
          <a:lstStyle/>
          <a:p>
            <a:pPr algn="r"/>
            <a:r>
              <a:rPr lang="en-US" sz="1000" dirty="0" err="1">
                <a:solidFill>
                  <a:schemeClr val="bg1"/>
                </a:solidFill>
              </a:rPr>
              <a:t>Hillshade</a:t>
            </a:r>
            <a:r>
              <a:rPr lang="en-US" sz="1000" dirty="0">
                <a:solidFill>
                  <a:schemeClr val="bg1"/>
                </a:solidFill>
              </a:rPr>
              <a:t> 9am</a:t>
            </a:r>
          </a:p>
        </p:txBody>
      </p:sp>
      <p:sp>
        <p:nvSpPr>
          <p:cNvPr id="13" name="TextBox 12">
            <a:extLst>
              <a:ext uri="{FF2B5EF4-FFF2-40B4-BE49-F238E27FC236}">
                <a16:creationId xmlns:a16="http://schemas.microsoft.com/office/drawing/2014/main" id="{7B8CA3C3-5FD9-1E1C-C002-D374ADDC1D6B}"/>
              </a:ext>
            </a:extLst>
          </p:cNvPr>
          <p:cNvSpPr txBox="1"/>
          <p:nvPr/>
        </p:nvSpPr>
        <p:spPr>
          <a:xfrm>
            <a:off x="173155" y="5396770"/>
            <a:ext cx="817871" cy="400110"/>
          </a:xfrm>
          <a:prstGeom prst="rect">
            <a:avLst/>
          </a:prstGeom>
          <a:noFill/>
        </p:spPr>
        <p:txBody>
          <a:bodyPr wrap="square" rtlCol="0">
            <a:spAutoFit/>
          </a:bodyPr>
          <a:lstStyle/>
          <a:p>
            <a:pPr algn="r"/>
            <a:r>
              <a:rPr lang="en-US" sz="1000" dirty="0" err="1">
                <a:solidFill>
                  <a:schemeClr val="bg1"/>
                </a:solidFill>
              </a:rPr>
              <a:t>Hillshade</a:t>
            </a:r>
            <a:r>
              <a:rPr lang="en-US" sz="1000" dirty="0">
                <a:solidFill>
                  <a:schemeClr val="bg1"/>
                </a:solidFill>
              </a:rPr>
              <a:t> 3pm</a:t>
            </a:r>
          </a:p>
        </p:txBody>
      </p:sp>
      <p:sp>
        <p:nvSpPr>
          <p:cNvPr id="14" name="TextBox 13">
            <a:extLst>
              <a:ext uri="{FF2B5EF4-FFF2-40B4-BE49-F238E27FC236}">
                <a16:creationId xmlns:a16="http://schemas.microsoft.com/office/drawing/2014/main" id="{3400193B-6662-C7D6-4829-CC28382302C7}"/>
              </a:ext>
            </a:extLst>
          </p:cNvPr>
          <p:cNvSpPr txBox="1"/>
          <p:nvPr/>
        </p:nvSpPr>
        <p:spPr>
          <a:xfrm>
            <a:off x="5349087" y="4556901"/>
            <a:ext cx="817871" cy="400110"/>
          </a:xfrm>
          <a:prstGeom prst="rect">
            <a:avLst/>
          </a:prstGeom>
          <a:noFill/>
        </p:spPr>
        <p:txBody>
          <a:bodyPr wrap="square" rtlCol="0">
            <a:spAutoFit/>
          </a:bodyPr>
          <a:lstStyle/>
          <a:p>
            <a:r>
              <a:rPr lang="en-US" sz="1000" dirty="0" err="1">
                <a:solidFill>
                  <a:schemeClr val="bg1"/>
                </a:solidFill>
              </a:rPr>
              <a:t>Hillshade</a:t>
            </a:r>
            <a:r>
              <a:rPr lang="en-US" sz="1000" dirty="0">
                <a:solidFill>
                  <a:schemeClr val="bg1"/>
                </a:solidFill>
              </a:rPr>
              <a:t> Noon</a:t>
            </a:r>
          </a:p>
        </p:txBody>
      </p:sp>
      <p:sp>
        <p:nvSpPr>
          <p:cNvPr id="15" name="TextBox 14">
            <a:extLst>
              <a:ext uri="{FF2B5EF4-FFF2-40B4-BE49-F238E27FC236}">
                <a16:creationId xmlns:a16="http://schemas.microsoft.com/office/drawing/2014/main" id="{2081F021-62CC-8D80-4A3D-9482FB4849E0}"/>
              </a:ext>
            </a:extLst>
          </p:cNvPr>
          <p:cNvSpPr txBox="1"/>
          <p:nvPr/>
        </p:nvSpPr>
        <p:spPr>
          <a:xfrm>
            <a:off x="5349086" y="5316427"/>
            <a:ext cx="817871" cy="553998"/>
          </a:xfrm>
          <a:prstGeom prst="rect">
            <a:avLst/>
          </a:prstGeom>
          <a:noFill/>
        </p:spPr>
        <p:txBody>
          <a:bodyPr wrap="square" rtlCol="0">
            <a:spAutoFit/>
          </a:bodyPr>
          <a:lstStyle/>
          <a:p>
            <a:r>
              <a:rPr lang="en-US" sz="1000" dirty="0">
                <a:solidFill>
                  <a:schemeClr val="bg1"/>
                </a:solidFill>
              </a:rPr>
              <a:t>Horizontal Distance to Fire Points</a:t>
            </a:r>
          </a:p>
        </p:txBody>
      </p:sp>
      <p:pic>
        <p:nvPicPr>
          <p:cNvPr id="17" name="Picture 16" descr="A picture containing plot, line, screenshot, slope&#10;&#10;Description automatically generated">
            <a:extLst>
              <a:ext uri="{FF2B5EF4-FFF2-40B4-BE49-F238E27FC236}">
                <a16:creationId xmlns:a16="http://schemas.microsoft.com/office/drawing/2014/main" id="{5072F7BD-F34A-2F02-A379-1003EE1F35E7}"/>
              </a:ext>
            </a:extLst>
          </p:cNvPr>
          <p:cNvPicPr>
            <a:picLocks noChangeAspect="1"/>
          </p:cNvPicPr>
          <p:nvPr/>
        </p:nvPicPr>
        <p:blipFill>
          <a:blip r:embed="rId5"/>
          <a:stretch>
            <a:fillRect/>
          </a:stretch>
        </p:blipFill>
        <p:spPr>
          <a:xfrm>
            <a:off x="6256146" y="4238164"/>
            <a:ext cx="2769176" cy="1184274"/>
          </a:xfrm>
          <a:prstGeom prst="rect">
            <a:avLst/>
          </a:prstGeom>
        </p:spPr>
      </p:pic>
      <p:sp>
        <p:nvSpPr>
          <p:cNvPr id="18" name="Oval 17">
            <a:extLst>
              <a:ext uri="{FF2B5EF4-FFF2-40B4-BE49-F238E27FC236}">
                <a16:creationId xmlns:a16="http://schemas.microsoft.com/office/drawing/2014/main" id="{DFC46BF8-40D9-95C3-2A21-BE48F2B2FE59}"/>
              </a:ext>
            </a:extLst>
          </p:cNvPr>
          <p:cNvSpPr/>
          <p:nvPr/>
        </p:nvSpPr>
        <p:spPr>
          <a:xfrm>
            <a:off x="6962286" y="4645742"/>
            <a:ext cx="182880" cy="1845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0" name="Picture 19" descr="A picture containing text, screenshot, font, map&#10;&#10;Description automatically generated">
            <a:extLst>
              <a:ext uri="{FF2B5EF4-FFF2-40B4-BE49-F238E27FC236}">
                <a16:creationId xmlns:a16="http://schemas.microsoft.com/office/drawing/2014/main" id="{855091AF-3B47-7368-967F-0E130AE4A826}"/>
              </a:ext>
            </a:extLst>
          </p:cNvPr>
          <p:cNvPicPr>
            <a:picLocks noChangeAspect="1"/>
          </p:cNvPicPr>
          <p:nvPr/>
        </p:nvPicPr>
        <p:blipFill>
          <a:blip r:embed="rId6"/>
          <a:stretch>
            <a:fillRect/>
          </a:stretch>
        </p:blipFill>
        <p:spPr>
          <a:xfrm>
            <a:off x="9270565" y="4194389"/>
            <a:ext cx="2495817" cy="2129981"/>
          </a:xfrm>
          <a:prstGeom prst="rect">
            <a:avLst/>
          </a:prstGeom>
        </p:spPr>
      </p:pic>
    </p:spTree>
    <p:extLst>
      <p:ext uri="{BB962C8B-B14F-4D97-AF65-F5344CB8AC3E}">
        <p14:creationId xmlns:p14="http://schemas.microsoft.com/office/powerpoint/2010/main" val="281055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1B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647699" y="647700"/>
            <a:ext cx="3483421" cy="732865"/>
          </a:xfrm>
        </p:spPr>
        <p:txBody>
          <a:bodyPr anchor="ctr">
            <a:normAutofit/>
          </a:bodyPr>
          <a:lstStyle/>
          <a:p>
            <a:r>
              <a:rPr lang="en-US" dirty="0"/>
              <a:t>ML Algorithms</a:t>
            </a:r>
          </a:p>
        </p:txBody>
      </p:sp>
      <p:sp>
        <p:nvSpPr>
          <p:cNvPr id="27" name="Text Placeholder 2">
            <a:extLst>
              <a:ext uri="{FF2B5EF4-FFF2-40B4-BE49-F238E27FC236}">
                <a16:creationId xmlns:a16="http://schemas.microsoft.com/office/drawing/2014/main" id="{981BD128-574E-FE5B-A592-4F739DEE5E00}"/>
              </a:ext>
            </a:extLst>
          </p:cNvPr>
          <p:cNvSpPr>
            <a:spLocks noGrp="1"/>
          </p:cNvSpPr>
          <p:nvPr>
            <p:ph idx="1"/>
          </p:nvPr>
        </p:nvSpPr>
        <p:spPr/>
        <p:txBody>
          <a:bodyPr/>
          <a:lstStyle/>
          <a:p>
            <a:pPr marL="342900" indent="-342900">
              <a:buFont typeface="Arial" panose="020B0604020202020204" pitchFamily="34" charset="0"/>
              <a:buChar char="•"/>
            </a:pPr>
            <a:r>
              <a:rPr lang="en-US" b="1" dirty="0">
                <a:solidFill>
                  <a:schemeClr val="tx1">
                    <a:alpha val="85000"/>
                  </a:schemeClr>
                </a:solidFill>
              </a:rPr>
              <a:t>Logistic Regression</a:t>
            </a:r>
          </a:p>
          <a:p>
            <a:pPr marL="342900" indent="-342900">
              <a:buFont typeface="Arial" panose="020B0604020202020204" pitchFamily="34" charset="0"/>
              <a:buChar char="•"/>
            </a:pPr>
            <a:r>
              <a:rPr lang="en-US" dirty="0">
                <a:solidFill>
                  <a:schemeClr val="tx1">
                    <a:lumMod val="65000"/>
                    <a:alpha val="85000"/>
                  </a:schemeClr>
                </a:solidFill>
              </a:rPr>
              <a:t>Bagging Classifier</a:t>
            </a:r>
          </a:p>
          <a:p>
            <a:pPr marL="342900" indent="-342900">
              <a:buFont typeface="Arial" panose="020B0604020202020204" pitchFamily="34" charset="0"/>
              <a:buChar char="•"/>
            </a:pPr>
            <a:r>
              <a:rPr lang="en-US" dirty="0">
                <a:solidFill>
                  <a:schemeClr val="tx1">
                    <a:lumMod val="65000"/>
                    <a:alpha val="85000"/>
                  </a:schemeClr>
                </a:solidFill>
              </a:rPr>
              <a:t>Random Forest</a:t>
            </a:r>
          </a:p>
          <a:p>
            <a:pPr marL="342900" indent="-342900">
              <a:buFont typeface="Arial" panose="020B0604020202020204" pitchFamily="34" charset="0"/>
              <a:buChar char="•"/>
            </a:pPr>
            <a:r>
              <a:rPr lang="en-US" dirty="0">
                <a:solidFill>
                  <a:schemeClr val="tx1">
                    <a:lumMod val="65000"/>
                    <a:alpha val="85000"/>
                  </a:schemeClr>
                </a:solidFill>
              </a:rPr>
              <a:t>Gaussian Naïve Bayes</a:t>
            </a:r>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2"/>
          </p:nvPr>
        </p:nvSpPr>
        <p:spPr/>
        <p:txBody>
          <a:bodyPr anchor="ctr">
            <a:normAutofit/>
          </a:bodyPr>
          <a:lstStyle/>
          <a:p>
            <a:pPr>
              <a:spcAft>
                <a:spcPts val="600"/>
              </a:spcAft>
            </a:pPr>
            <a:r>
              <a:rPr lang="en-US" dirty="0"/>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3"/>
          </p:nvPr>
        </p:nvSpPr>
        <p:spPr/>
        <p:txBody>
          <a:bodyPr anchor="ctr">
            <a:normAutofit/>
          </a:bodyPr>
          <a:lstStyle/>
          <a:p>
            <a:r>
              <a:rPr lang="en-US" dirty="0"/>
              <a:t>Forest Cover Prediction – ML Models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p:txBody>
          <a:bodyPr anchor="ctr">
            <a:normAutofit/>
          </a:bodyPr>
          <a:lstStyle/>
          <a:p>
            <a:pPr>
              <a:spcAft>
                <a:spcPts val="600"/>
              </a:spcAft>
            </a:pPr>
            <a:fld id="{AE208ADF-3ADD-483D-A721-14E3EEE2C135}" type="slidenum">
              <a:rPr lang="en-US" smtClean="0"/>
              <a:pPr>
                <a:spcAft>
                  <a:spcPts val="600"/>
                </a:spcAft>
              </a:pPr>
              <a:t>7</a:t>
            </a:fld>
            <a:endParaRPr lang="en-US"/>
          </a:p>
        </p:txBody>
      </p:sp>
      <p:sp>
        <p:nvSpPr>
          <p:cNvPr id="11" name="TextBox 10">
            <a:extLst>
              <a:ext uri="{FF2B5EF4-FFF2-40B4-BE49-F238E27FC236}">
                <a16:creationId xmlns:a16="http://schemas.microsoft.com/office/drawing/2014/main" id="{BEAA4044-9FFC-F139-2BDA-CF0BE19C5EAB}"/>
              </a:ext>
            </a:extLst>
          </p:cNvPr>
          <p:cNvSpPr txBox="1"/>
          <p:nvPr/>
        </p:nvSpPr>
        <p:spPr>
          <a:xfrm>
            <a:off x="647699" y="1969152"/>
            <a:ext cx="3483421" cy="3785652"/>
          </a:xfrm>
          <a:prstGeom prst="rect">
            <a:avLst/>
          </a:prstGeom>
          <a:noFill/>
        </p:spPr>
        <p:txBody>
          <a:bodyPr wrap="square" rtlCol="0">
            <a:spAutoFit/>
          </a:bodyPr>
          <a:lstStyle/>
          <a:p>
            <a:r>
              <a:rPr lang="en-US" sz="2400" u="sng" dirty="0"/>
              <a:t>Intuition</a:t>
            </a:r>
          </a:p>
          <a:p>
            <a:endParaRPr lang="en-US" sz="2400" dirty="0"/>
          </a:p>
          <a:p>
            <a:r>
              <a:rPr lang="en-US" sz="2400" dirty="0"/>
              <a:t>A simple linear classification algorithm that makes a categorical prediction based on mapping probabilities to predicted labels given numerical inputs using a sigmoid curve.</a:t>
            </a:r>
          </a:p>
        </p:txBody>
      </p:sp>
      <p:sp>
        <p:nvSpPr>
          <p:cNvPr id="13" name="TextBox 12">
            <a:extLst>
              <a:ext uri="{FF2B5EF4-FFF2-40B4-BE49-F238E27FC236}">
                <a16:creationId xmlns:a16="http://schemas.microsoft.com/office/drawing/2014/main" id="{61C48FB5-38B3-256A-6381-2D1500FBC14F}"/>
              </a:ext>
            </a:extLst>
          </p:cNvPr>
          <p:cNvSpPr txBox="1"/>
          <p:nvPr/>
        </p:nvSpPr>
        <p:spPr>
          <a:xfrm>
            <a:off x="5117909" y="3891211"/>
            <a:ext cx="2933702" cy="2308324"/>
          </a:xfrm>
          <a:prstGeom prst="rect">
            <a:avLst/>
          </a:prstGeom>
          <a:noFill/>
        </p:spPr>
        <p:txBody>
          <a:bodyPr wrap="square" rtlCol="0">
            <a:spAutoFit/>
          </a:bodyPr>
          <a:lstStyle/>
          <a:p>
            <a:r>
              <a:rPr lang="en-US" dirty="0"/>
              <a:t>Pros:</a:t>
            </a:r>
          </a:p>
          <a:p>
            <a:endParaRPr lang="en-US" dirty="0"/>
          </a:p>
          <a:p>
            <a:pPr marL="285750" indent="-285750">
              <a:buFont typeface="Arial" panose="020B0604020202020204" pitchFamily="34" charset="0"/>
              <a:buChar char="•"/>
            </a:pPr>
            <a:r>
              <a:rPr lang="en-US" dirty="0"/>
              <a:t>Low risk of overfitting with regularization</a:t>
            </a:r>
          </a:p>
          <a:p>
            <a:pPr marL="285750" indent="-285750">
              <a:buFont typeface="Arial" panose="020B0604020202020204" pitchFamily="34" charset="0"/>
              <a:buChar char="•"/>
            </a:pPr>
            <a:r>
              <a:rPr lang="en-US" dirty="0"/>
              <a:t>Highly interpretable</a:t>
            </a:r>
          </a:p>
          <a:p>
            <a:pPr marL="285750" indent="-285750">
              <a:buFont typeface="Arial" panose="020B0604020202020204" pitchFamily="34" charset="0"/>
              <a:buChar char="•"/>
            </a:pPr>
            <a:r>
              <a:rPr lang="en-US" dirty="0" err="1"/>
              <a:t>Softmax</a:t>
            </a:r>
            <a:r>
              <a:rPr lang="en-US" dirty="0"/>
              <a:t> or one-vs-rest can be used for multinomial</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C5D623DD-4E77-214D-DA13-F9CCAE7028B8}"/>
              </a:ext>
            </a:extLst>
          </p:cNvPr>
          <p:cNvSpPr txBox="1"/>
          <p:nvPr/>
        </p:nvSpPr>
        <p:spPr>
          <a:xfrm>
            <a:off x="8381494" y="3891211"/>
            <a:ext cx="2933703" cy="1754326"/>
          </a:xfrm>
          <a:prstGeom prst="rect">
            <a:avLst/>
          </a:prstGeom>
          <a:noFill/>
        </p:spPr>
        <p:txBody>
          <a:bodyPr wrap="square" rtlCol="0">
            <a:spAutoFit/>
          </a:bodyPr>
          <a:lstStyle/>
          <a:p>
            <a:r>
              <a:rPr lang="en-US" dirty="0"/>
              <a:t>Cons</a:t>
            </a:r>
          </a:p>
          <a:p>
            <a:endParaRPr lang="en-US" dirty="0"/>
          </a:p>
          <a:p>
            <a:pPr marL="285750" indent="-285750">
              <a:buFont typeface="Arial" panose="020B0604020202020204" pitchFamily="34" charset="0"/>
              <a:buChar char="•"/>
            </a:pPr>
            <a:r>
              <a:rPr lang="en-US" dirty="0"/>
              <a:t>Assumes linearity</a:t>
            </a:r>
          </a:p>
          <a:p>
            <a:pPr marL="285750" indent="-285750">
              <a:buFont typeface="Arial" panose="020B0604020202020204" pitchFamily="34" charset="0"/>
              <a:buChar char="•"/>
            </a:pPr>
            <a:r>
              <a:rPr lang="en-US" dirty="0"/>
              <a:t>Overfitting possible with small high-dimensional data</a:t>
            </a:r>
          </a:p>
        </p:txBody>
      </p:sp>
      <p:pic>
        <p:nvPicPr>
          <p:cNvPr id="4" name="Picture 3">
            <a:extLst>
              <a:ext uri="{FF2B5EF4-FFF2-40B4-BE49-F238E27FC236}">
                <a16:creationId xmlns:a16="http://schemas.microsoft.com/office/drawing/2014/main" id="{F279C735-42A9-5D94-534B-CC00523F5446}"/>
              </a:ext>
            </a:extLst>
          </p:cNvPr>
          <p:cNvPicPr>
            <a:picLocks noChangeAspect="1"/>
          </p:cNvPicPr>
          <p:nvPr/>
        </p:nvPicPr>
        <p:blipFill>
          <a:blip r:embed="rId3"/>
          <a:srcRect/>
          <a:stretch/>
        </p:blipFill>
        <p:spPr>
          <a:xfrm>
            <a:off x="9128376" y="1242179"/>
            <a:ext cx="2185416" cy="2185416"/>
          </a:xfrm>
          <a:prstGeom prst="rect">
            <a:avLst/>
          </a:prstGeom>
        </p:spPr>
      </p:pic>
    </p:spTree>
    <p:extLst>
      <p:ext uri="{BB962C8B-B14F-4D97-AF65-F5344CB8AC3E}">
        <p14:creationId xmlns:p14="http://schemas.microsoft.com/office/powerpoint/2010/main" val="1251330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647699" y="647700"/>
            <a:ext cx="3483421" cy="732865"/>
          </a:xfrm>
        </p:spPr>
        <p:txBody>
          <a:bodyPr anchor="ctr">
            <a:normAutofit/>
          </a:bodyPr>
          <a:lstStyle/>
          <a:p>
            <a:r>
              <a:rPr lang="en-US" dirty="0"/>
              <a:t>ML Algorithms</a:t>
            </a:r>
          </a:p>
        </p:txBody>
      </p:sp>
      <p:sp>
        <p:nvSpPr>
          <p:cNvPr id="27" name="Text Placeholder 2">
            <a:extLst>
              <a:ext uri="{FF2B5EF4-FFF2-40B4-BE49-F238E27FC236}">
                <a16:creationId xmlns:a16="http://schemas.microsoft.com/office/drawing/2014/main" id="{981BD128-574E-FE5B-A592-4F739DEE5E00}"/>
              </a:ext>
            </a:extLst>
          </p:cNvPr>
          <p:cNvSpPr>
            <a:spLocks noGrp="1"/>
          </p:cNvSpPr>
          <p:nvPr>
            <p:ph idx="1"/>
          </p:nvPr>
        </p:nvSpPr>
        <p:spPr/>
        <p:txBody>
          <a:bodyPr/>
          <a:lstStyle/>
          <a:p>
            <a:pPr marL="342900" indent="-342900">
              <a:buFont typeface="Arial" panose="020B0604020202020204" pitchFamily="34" charset="0"/>
              <a:buChar char="•"/>
            </a:pPr>
            <a:r>
              <a:rPr lang="en-US" dirty="0">
                <a:solidFill>
                  <a:schemeClr val="tx1">
                    <a:lumMod val="65000"/>
                    <a:alpha val="85000"/>
                  </a:schemeClr>
                </a:solidFill>
              </a:rPr>
              <a:t>Logistic Regression</a:t>
            </a:r>
          </a:p>
          <a:p>
            <a:pPr marL="342900" indent="-342900">
              <a:buFont typeface="Arial" panose="020B0604020202020204" pitchFamily="34" charset="0"/>
              <a:buChar char="•"/>
            </a:pPr>
            <a:r>
              <a:rPr lang="en-US" b="1" dirty="0">
                <a:solidFill>
                  <a:schemeClr val="tx1">
                    <a:alpha val="85000"/>
                  </a:schemeClr>
                </a:solidFill>
              </a:rPr>
              <a:t>Bagging Classifier</a:t>
            </a:r>
            <a:endParaRPr lang="en-US" dirty="0">
              <a:solidFill>
                <a:schemeClr val="tx1">
                  <a:lumMod val="65000"/>
                  <a:alpha val="85000"/>
                </a:schemeClr>
              </a:solidFill>
            </a:endParaRPr>
          </a:p>
          <a:p>
            <a:pPr marL="342900" indent="-342900">
              <a:buFont typeface="Arial" panose="020B0604020202020204" pitchFamily="34" charset="0"/>
              <a:buChar char="•"/>
            </a:pPr>
            <a:r>
              <a:rPr lang="en-US" dirty="0">
                <a:solidFill>
                  <a:schemeClr val="tx1">
                    <a:lumMod val="65000"/>
                    <a:alpha val="85000"/>
                  </a:schemeClr>
                </a:solidFill>
              </a:rPr>
              <a:t>Random Forest</a:t>
            </a:r>
          </a:p>
          <a:p>
            <a:pPr marL="342900" indent="-342900">
              <a:buFont typeface="Arial" panose="020B0604020202020204" pitchFamily="34" charset="0"/>
              <a:buChar char="•"/>
            </a:pPr>
            <a:r>
              <a:rPr lang="en-US" dirty="0">
                <a:solidFill>
                  <a:schemeClr val="tx1">
                    <a:lumMod val="65000"/>
                    <a:alpha val="85000"/>
                  </a:schemeClr>
                </a:solidFill>
              </a:rPr>
              <a:t>Gaussian Naïve Bayes</a:t>
            </a:r>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2"/>
          </p:nvPr>
        </p:nvSpPr>
        <p:spPr/>
        <p:txBody>
          <a:bodyPr anchor="ctr">
            <a:normAutofit/>
          </a:bodyPr>
          <a:lstStyle/>
          <a:p>
            <a:pPr>
              <a:spcAft>
                <a:spcPts val="600"/>
              </a:spcAft>
            </a:pPr>
            <a:r>
              <a:rPr lang="en-US" dirty="0"/>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3"/>
          </p:nvPr>
        </p:nvSpPr>
        <p:spPr/>
        <p:txBody>
          <a:bodyPr anchor="ctr">
            <a:normAutofit/>
          </a:bodyPr>
          <a:lstStyle/>
          <a:p>
            <a:r>
              <a:rPr lang="en-US" dirty="0"/>
              <a:t>Forest Cover Prediction – ML Models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p:txBody>
          <a:bodyPr anchor="ctr">
            <a:normAutofit/>
          </a:bodyPr>
          <a:lstStyle/>
          <a:p>
            <a:pPr>
              <a:spcAft>
                <a:spcPts val="600"/>
              </a:spcAft>
            </a:pPr>
            <a:fld id="{AE208ADF-3ADD-483D-A721-14E3EEE2C135}" type="slidenum">
              <a:rPr lang="en-US" smtClean="0"/>
              <a:pPr>
                <a:spcAft>
                  <a:spcPts val="600"/>
                </a:spcAft>
              </a:pPr>
              <a:t>8</a:t>
            </a:fld>
            <a:endParaRPr lang="en-US"/>
          </a:p>
        </p:txBody>
      </p:sp>
      <p:sp>
        <p:nvSpPr>
          <p:cNvPr id="11" name="TextBox 10">
            <a:extLst>
              <a:ext uri="{FF2B5EF4-FFF2-40B4-BE49-F238E27FC236}">
                <a16:creationId xmlns:a16="http://schemas.microsoft.com/office/drawing/2014/main" id="{BEAA4044-9FFC-F139-2BDA-CF0BE19C5EAB}"/>
              </a:ext>
            </a:extLst>
          </p:cNvPr>
          <p:cNvSpPr txBox="1"/>
          <p:nvPr/>
        </p:nvSpPr>
        <p:spPr>
          <a:xfrm>
            <a:off x="647699" y="1969152"/>
            <a:ext cx="3483421" cy="3785652"/>
          </a:xfrm>
          <a:prstGeom prst="rect">
            <a:avLst/>
          </a:prstGeom>
          <a:noFill/>
        </p:spPr>
        <p:txBody>
          <a:bodyPr wrap="square" rtlCol="0">
            <a:spAutoFit/>
          </a:bodyPr>
          <a:lstStyle/>
          <a:p>
            <a:r>
              <a:rPr lang="en-US" sz="2400" u="sng" dirty="0"/>
              <a:t>Intuition</a:t>
            </a:r>
          </a:p>
          <a:p>
            <a:endParaRPr lang="en-US" sz="2400" dirty="0"/>
          </a:p>
          <a:p>
            <a:r>
              <a:rPr lang="en-US" sz="2400" dirty="0"/>
              <a:t>An ensemble learning technique that relies on bootstrap aggregations to produce a more accurate output than base learners would be on their own, essentially leveraging the ‘wisdom of crowds’.</a:t>
            </a:r>
          </a:p>
        </p:txBody>
      </p:sp>
      <p:sp>
        <p:nvSpPr>
          <p:cNvPr id="13" name="TextBox 12">
            <a:extLst>
              <a:ext uri="{FF2B5EF4-FFF2-40B4-BE49-F238E27FC236}">
                <a16:creationId xmlns:a16="http://schemas.microsoft.com/office/drawing/2014/main" id="{61C48FB5-38B3-256A-6381-2D1500FBC14F}"/>
              </a:ext>
            </a:extLst>
          </p:cNvPr>
          <p:cNvSpPr txBox="1"/>
          <p:nvPr/>
        </p:nvSpPr>
        <p:spPr>
          <a:xfrm>
            <a:off x="5117909" y="3891211"/>
            <a:ext cx="2933702" cy="2031325"/>
          </a:xfrm>
          <a:prstGeom prst="rect">
            <a:avLst/>
          </a:prstGeom>
          <a:noFill/>
        </p:spPr>
        <p:txBody>
          <a:bodyPr wrap="square" rtlCol="0">
            <a:spAutoFit/>
          </a:bodyPr>
          <a:lstStyle/>
          <a:p>
            <a:r>
              <a:rPr lang="en-US" dirty="0"/>
              <a:t>Pros:</a:t>
            </a:r>
          </a:p>
          <a:p>
            <a:endParaRPr lang="en-US" dirty="0"/>
          </a:p>
          <a:p>
            <a:pPr marL="285750" indent="-285750">
              <a:buFont typeface="Arial" panose="020B0604020202020204" pitchFamily="34" charset="0"/>
              <a:buChar char="•"/>
            </a:pPr>
            <a:r>
              <a:rPr lang="en-US" dirty="0"/>
              <a:t>Low risk of overfitting</a:t>
            </a:r>
          </a:p>
          <a:p>
            <a:pPr marL="285750" indent="-285750">
              <a:buFont typeface="Arial" panose="020B0604020202020204" pitchFamily="34" charset="0"/>
              <a:buChar char="•"/>
            </a:pPr>
            <a:r>
              <a:rPr lang="en-US" dirty="0"/>
              <a:t>Flexibility</a:t>
            </a:r>
          </a:p>
          <a:p>
            <a:pPr marL="285750" indent="-285750">
              <a:buFont typeface="Arial" panose="020B0604020202020204" pitchFamily="34" charset="0"/>
              <a:buChar char="•"/>
            </a:pPr>
            <a:r>
              <a:rPr lang="en-US" dirty="0"/>
              <a:t>Easy to determine feature importance</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C5D623DD-4E77-214D-DA13-F9CCAE7028B8}"/>
              </a:ext>
            </a:extLst>
          </p:cNvPr>
          <p:cNvSpPr txBox="1"/>
          <p:nvPr/>
        </p:nvSpPr>
        <p:spPr>
          <a:xfrm>
            <a:off x="8381494" y="3891211"/>
            <a:ext cx="2933703" cy="2031325"/>
          </a:xfrm>
          <a:prstGeom prst="rect">
            <a:avLst/>
          </a:prstGeom>
          <a:noFill/>
        </p:spPr>
        <p:txBody>
          <a:bodyPr wrap="square" rtlCol="0">
            <a:spAutoFit/>
          </a:bodyPr>
          <a:lstStyle/>
          <a:p>
            <a:r>
              <a:rPr lang="en-US" dirty="0"/>
              <a:t>Cons</a:t>
            </a:r>
          </a:p>
          <a:p>
            <a:endParaRPr lang="en-US" dirty="0"/>
          </a:p>
          <a:p>
            <a:pPr marL="285750" indent="-285750">
              <a:buFont typeface="Arial" panose="020B0604020202020204" pitchFamily="34" charset="0"/>
              <a:buChar char="•"/>
            </a:pPr>
            <a:r>
              <a:rPr lang="en-US" dirty="0"/>
              <a:t>Underfitting is a distinct possibility</a:t>
            </a:r>
          </a:p>
          <a:p>
            <a:pPr marL="285750" indent="-285750">
              <a:buFont typeface="Arial" panose="020B0604020202020204" pitchFamily="34" charset="0"/>
              <a:buChar char="•"/>
            </a:pPr>
            <a:r>
              <a:rPr lang="en-US" dirty="0"/>
              <a:t>Loss of interpretability</a:t>
            </a:r>
          </a:p>
          <a:p>
            <a:pPr marL="285750" indent="-285750">
              <a:buFont typeface="Arial" panose="020B0604020202020204" pitchFamily="34" charset="0"/>
              <a:buChar char="•"/>
            </a:pPr>
            <a:r>
              <a:rPr lang="en-US" dirty="0"/>
              <a:t>Relatively expensive, in terms of computing power</a:t>
            </a:r>
          </a:p>
        </p:txBody>
      </p:sp>
      <p:pic>
        <p:nvPicPr>
          <p:cNvPr id="4" name="Picture 3">
            <a:extLst>
              <a:ext uri="{FF2B5EF4-FFF2-40B4-BE49-F238E27FC236}">
                <a16:creationId xmlns:a16="http://schemas.microsoft.com/office/drawing/2014/main" id="{F279C735-42A9-5D94-534B-CC00523F5446}"/>
              </a:ext>
            </a:extLst>
          </p:cNvPr>
          <p:cNvPicPr>
            <a:picLocks noChangeAspect="1"/>
          </p:cNvPicPr>
          <p:nvPr/>
        </p:nvPicPr>
        <p:blipFill>
          <a:blip r:embed="rId3"/>
          <a:srcRect/>
          <a:stretch/>
        </p:blipFill>
        <p:spPr>
          <a:xfrm>
            <a:off x="8610602" y="1322241"/>
            <a:ext cx="3063624" cy="1813314"/>
          </a:xfrm>
          <a:prstGeom prst="rect">
            <a:avLst/>
          </a:prstGeom>
        </p:spPr>
      </p:pic>
    </p:spTree>
    <p:extLst>
      <p:ext uri="{BB962C8B-B14F-4D97-AF65-F5344CB8AC3E}">
        <p14:creationId xmlns:p14="http://schemas.microsoft.com/office/powerpoint/2010/main" val="417777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D09F-B3D9-43B0-A67F-A687A64D3DAD}"/>
              </a:ext>
            </a:extLst>
          </p:cNvPr>
          <p:cNvSpPr>
            <a:spLocks noGrp="1"/>
          </p:cNvSpPr>
          <p:nvPr>
            <p:ph type="title"/>
          </p:nvPr>
        </p:nvSpPr>
        <p:spPr>
          <a:xfrm>
            <a:off x="647699" y="647700"/>
            <a:ext cx="3483421" cy="732865"/>
          </a:xfrm>
        </p:spPr>
        <p:txBody>
          <a:bodyPr anchor="ctr">
            <a:normAutofit/>
          </a:bodyPr>
          <a:lstStyle/>
          <a:p>
            <a:r>
              <a:rPr lang="en-US" dirty="0"/>
              <a:t>ML Algorithms</a:t>
            </a:r>
          </a:p>
        </p:txBody>
      </p:sp>
      <p:sp>
        <p:nvSpPr>
          <p:cNvPr id="27" name="Text Placeholder 2">
            <a:extLst>
              <a:ext uri="{FF2B5EF4-FFF2-40B4-BE49-F238E27FC236}">
                <a16:creationId xmlns:a16="http://schemas.microsoft.com/office/drawing/2014/main" id="{981BD128-574E-FE5B-A592-4F739DEE5E00}"/>
              </a:ext>
            </a:extLst>
          </p:cNvPr>
          <p:cNvSpPr>
            <a:spLocks noGrp="1"/>
          </p:cNvSpPr>
          <p:nvPr>
            <p:ph idx="1"/>
          </p:nvPr>
        </p:nvSpPr>
        <p:spPr/>
        <p:txBody>
          <a:bodyPr/>
          <a:lstStyle/>
          <a:p>
            <a:pPr marL="342900" indent="-342900">
              <a:buFont typeface="Arial" panose="020B0604020202020204" pitchFamily="34" charset="0"/>
              <a:buChar char="•"/>
            </a:pPr>
            <a:r>
              <a:rPr lang="en-US" dirty="0">
                <a:solidFill>
                  <a:schemeClr val="tx1">
                    <a:lumMod val="65000"/>
                    <a:alpha val="85000"/>
                  </a:schemeClr>
                </a:solidFill>
              </a:rPr>
              <a:t>Logistic Regression</a:t>
            </a:r>
          </a:p>
          <a:p>
            <a:pPr marL="342900" indent="-342900">
              <a:buFont typeface="Arial" panose="020B0604020202020204" pitchFamily="34" charset="0"/>
              <a:buChar char="•"/>
            </a:pPr>
            <a:r>
              <a:rPr lang="en-US" dirty="0">
                <a:solidFill>
                  <a:schemeClr val="tx1">
                    <a:lumMod val="65000"/>
                    <a:alpha val="85000"/>
                  </a:schemeClr>
                </a:solidFill>
              </a:rPr>
              <a:t>Bagging Classifier</a:t>
            </a:r>
          </a:p>
          <a:p>
            <a:pPr marL="342900" indent="-342900">
              <a:buFont typeface="Arial" panose="020B0604020202020204" pitchFamily="34" charset="0"/>
              <a:buChar char="•"/>
            </a:pPr>
            <a:r>
              <a:rPr lang="en-US" b="1" dirty="0">
                <a:solidFill>
                  <a:schemeClr val="tx1">
                    <a:alpha val="85000"/>
                  </a:schemeClr>
                </a:solidFill>
              </a:rPr>
              <a:t>Random Forest</a:t>
            </a:r>
          </a:p>
          <a:p>
            <a:pPr marL="342900" indent="-342900">
              <a:buFont typeface="Arial" panose="020B0604020202020204" pitchFamily="34" charset="0"/>
              <a:buChar char="•"/>
            </a:pPr>
            <a:r>
              <a:rPr lang="en-US" dirty="0">
                <a:solidFill>
                  <a:schemeClr val="tx1">
                    <a:lumMod val="65000"/>
                    <a:alpha val="85000"/>
                  </a:schemeClr>
                </a:solidFill>
              </a:rPr>
              <a:t>Gaussian Naïve Bayes</a:t>
            </a:r>
          </a:p>
        </p:txBody>
      </p:sp>
      <p:sp>
        <p:nvSpPr>
          <p:cNvPr id="20" name="Date Placeholder 19">
            <a:extLst>
              <a:ext uri="{FF2B5EF4-FFF2-40B4-BE49-F238E27FC236}">
                <a16:creationId xmlns:a16="http://schemas.microsoft.com/office/drawing/2014/main" id="{CD77A513-77D7-4293-BE19-1CC085BD36D8}"/>
              </a:ext>
            </a:extLst>
          </p:cNvPr>
          <p:cNvSpPr>
            <a:spLocks noGrp="1"/>
          </p:cNvSpPr>
          <p:nvPr>
            <p:ph type="dt" sz="half" idx="2"/>
          </p:nvPr>
        </p:nvSpPr>
        <p:spPr/>
        <p:txBody>
          <a:bodyPr anchor="ctr">
            <a:normAutofit/>
          </a:bodyPr>
          <a:lstStyle/>
          <a:p>
            <a:pPr>
              <a:spcAft>
                <a:spcPts val="600"/>
              </a:spcAft>
            </a:pPr>
            <a:r>
              <a:rPr lang="en-US" dirty="0"/>
              <a:t>2023</a:t>
            </a:r>
          </a:p>
        </p:txBody>
      </p:sp>
      <p:sp>
        <p:nvSpPr>
          <p:cNvPr id="21" name="Footer Placeholder 20">
            <a:extLst>
              <a:ext uri="{FF2B5EF4-FFF2-40B4-BE49-F238E27FC236}">
                <a16:creationId xmlns:a16="http://schemas.microsoft.com/office/drawing/2014/main" id="{17ACCFE4-6616-458B-9535-BD522C934CA3}"/>
              </a:ext>
            </a:extLst>
          </p:cNvPr>
          <p:cNvSpPr>
            <a:spLocks noGrp="1"/>
          </p:cNvSpPr>
          <p:nvPr>
            <p:ph type="ftr" sz="quarter" idx="3"/>
          </p:nvPr>
        </p:nvSpPr>
        <p:spPr/>
        <p:txBody>
          <a:bodyPr anchor="ctr">
            <a:normAutofit/>
          </a:bodyPr>
          <a:lstStyle/>
          <a:p>
            <a:r>
              <a:rPr lang="en-US" dirty="0"/>
              <a:t>Forest Cover Prediction – ML Models</a:t>
            </a:r>
          </a:p>
        </p:txBody>
      </p:sp>
      <p:sp>
        <p:nvSpPr>
          <p:cNvPr id="22" name="Slide Number Placeholder 21">
            <a:extLst>
              <a:ext uri="{FF2B5EF4-FFF2-40B4-BE49-F238E27FC236}">
                <a16:creationId xmlns:a16="http://schemas.microsoft.com/office/drawing/2014/main" id="{526602CE-71BA-46A4-8EEE-854AA75206DC}"/>
              </a:ext>
            </a:extLst>
          </p:cNvPr>
          <p:cNvSpPr>
            <a:spLocks noGrp="1"/>
          </p:cNvSpPr>
          <p:nvPr>
            <p:ph type="sldNum" sz="quarter" idx="4"/>
          </p:nvPr>
        </p:nvSpPr>
        <p:spPr/>
        <p:txBody>
          <a:bodyPr anchor="ctr">
            <a:normAutofit/>
          </a:bodyPr>
          <a:lstStyle/>
          <a:p>
            <a:pPr>
              <a:spcAft>
                <a:spcPts val="600"/>
              </a:spcAft>
            </a:pPr>
            <a:fld id="{AE208ADF-3ADD-483D-A721-14E3EEE2C135}" type="slidenum">
              <a:rPr lang="en-US" smtClean="0"/>
              <a:pPr>
                <a:spcAft>
                  <a:spcPts val="600"/>
                </a:spcAft>
              </a:pPr>
              <a:t>9</a:t>
            </a:fld>
            <a:endParaRPr lang="en-US"/>
          </a:p>
        </p:txBody>
      </p:sp>
      <p:sp>
        <p:nvSpPr>
          <p:cNvPr id="11" name="TextBox 10">
            <a:extLst>
              <a:ext uri="{FF2B5EF4-FFF2-40B4-BE49-F238E27FC236}">
                <a16:creationId xmlns:a16="http://schemas.microsoft.com/office/drawing/2014/main" id="{BEAA4044-9FFC-F139-2BDA-CF0BE19C5EAB}"/>
              </a:ext>
            </a:extLst>
          </p:cNvPr>
          <p:cNvSpPr txBox="1"/>
          <p:nvPr/>
        </p:nvSpPr>
        <p:spPr>
          <a:xfrm>
            <a:off x="647699" y="1969152"/>
            <a:ext cx="3483421" cy="3046988"/>
          </a:xfrm>
          <a:prstGeom prst="rect">
            <a:avLst/>
          </a:prstGeom>
          <a:noFill/>
        </p:spPr>
        <p:txBody>
          <a:bodyPr wrap="square" rtlCol="0">
            <a:spAutoFit/>
          </a:bodyPr>
          <a:lstStyle/>
          <a:p>
            <a:r>
              <a:rPr lang="en-US" sz="2400" u="sng" dirty="0"/>
              <a:t>Intuition</a:t>
            </a:r>
          </a:p>
          <a:p>
            <a:endParaRPr lang="en-US" sz="2400" dirty="0"/>
          </a:p>
          <a:p>
            <a:r>
              <a:rPr lang="en-US" sz="2400" dirty="0"/>
              <a:t>A tree-based extension of the bagging principle that combines multiple decision trees using feature subsets to produce a single categorical output.</a:t>
            </a:r>
          </a:p>
        </p:txBody>
      </p:sp>
      <p:sp>
        <p:nvSpPr>
          <p:cNvPr id="13" name="TextBox 12">
            <a:extLst>
              <a:ext uri="{FF2B5EF4-FFF2-40B4-BE49-F238E27FC236}">
                <a16:creationId xmlns:a16="http://schemas.microsoft.com/office/drawing/2014/main" id="{61C48FB5-38B3-256A-6381-2D1500FBC14F}"/>
              </a:ext>
            </a:extLst>
          </p:cNvPr>
          <p:cNvSpPr txBox="1"/>
          <p:nvPr/>
        </p:nvSpPr>
        <p:spPr>
          <a:xfrm>
            <a:off x="5117909" y="3891211"/>
            <a:ext cx="2933702" cy="2031325"/>
          </a:xfrm>
          <a:prstGeom prst="rect">
            <a:avLst/>
          </a:prstGeom>
          <a:noFill/>
        </p:spPr>
        <p:txBody>
          <a:bodyPr wrap="square" rtlCol="0">
            <a:spAutoFit/>
          </a:bodyPr>
          <a:lstStyle/>
          <a:p>
            <a:r>
              <a:rPr lang="en-US" dirty="0"/>
              <a:t>Pros:</a:t>
            </a:r>
          </a:p>
          <a:p>
            <a:endParaRPr lang="en-US" dirty="0"/>
          </a:p>
          <a:p>
            <a:pPr marL="285750" indent="-285750">
              <a:buFont typeface="Arial" panose="020B0604020202020204" pitchFamily="34" charset="0"/>
              <a:buChar char="•"/>
            </a:pPr>
            <a:r>
              <a:rPr lang="en-US" dirty="0"/>
              <a:t>Low risk of overfitting</a:t>
            </a:r>
          </a:p>
          <a:p>
            <a:pPr marL="285750" indent="-285750">
              <a:buFont typeface="Arial" panose="020B0604020202020204" pitchFamily="34" charset="0"/>
              <a:buChar char="•"/>
            </a:pPr>
            <a:r>
              <a:rPr lang="en-US" dirty="0"/>
              <a:t>Flexibility</a:t>
            </a:r>
          </a:p>
          <a:p>
            <a:pPr marL="285750" indent="-285750">
              <a:buFont typeface="Arial" panose="020B0604020202020204" pitchFamily="34" charset="0"/>
              <a:buChar char="•"/>
            </a:pPr>
            <a:r>
              <a:rPr lang="en-US" dirty="0"/>
              <a:t>Easy to determine feature importance</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C5D623DD-4E77-214D-DA13-F9CCAE7028B8}"/>
              </a:ext>
            </a:extLst>
          </p:cNvPr>
          <p:cNvSpPr txBox="1"/>
          <p:nvPr/>
        </p:nvSpPr>
        <p:spPr>
          <a:xfrm>
            <a:off x="8381494" y="3891211"/>
            <a:ext cx="2933703" cy="1754326"/>
          </a:xfrm>
          <a:prstGeom prst="rect">
            <a:avLst/>
          </a:prstGeom>
          <a:noFill/>
        </p:spPr>
        <p:txBody>
          <a:bodyPr wrap="square" rtlCol="0">
            <a:spAutoFit/>
          </a:bodyPr>
          <a:lstStyle/>
          <a:p>
            <a:r>
              <a:rPr lang="en-US" dirty="0"/>
              <a:t>Cons</a:t>
            </a:r>
          </a:p>
          <a:p>
            <a:endParaRPr lang="en-US" dirty="0"/>
          </a:p>
          <a:p>
            <a:pPr marL="285750" indent="-285750">
              <a:buFont typeface="Arial" panose="020B0604020202020204" pitchFamily="34" charset="0"/>
              <a:buChar char="•"/>
            </a:pPr>
            <a:r>
              <a:rPr lang="en-US" dirty="0"/>
              <a:t>Low interpretability</a:t>
            </a:r>
          </a:p>
          <a:p>
            <a:pPr marL="285750" indent="-285750">
              <a:buFont typeface="Arial" panose="020B0604020202020204" pitchFamily="34" charset="0"/>
              <a:buChar char="•"/>
            </a:pPr>
            <a:r>
              <a:rPr lang="en-US" dirty="0"/>
              <a:t>High training complexity</a:t>
            </a:r>
          </a:p>
          <a:p>
            <a:pPr marL="285750" indent="-285750">
              <a:buFont typeface="Arial" panose="020B0604020202020204" pitchFamily="34" charset="0"/>
              <a:buChar char="•"/>
            </a:pPr>
            <a:r>
              <a:rPr lang="en-US" dirty="0"/>
              <a:t>Time-consuming with large data</a:t>
            </a:r>
          </a:p>
        </p:txBody>
      </p:sp>
      <p:pic>
        <p:nvPicPr>
          <p:cNvPr id="4" name="Picture 3" descr="A picture containing circle, screenshot, line, art&#10;&#10;Description automatically generated">
            <a:extLst>
              <a:ext uri="{FF2B5EF4-FFF2-40B4-BE49-F238E27FC236}">
                <a16:creationId xmlns:a16="http://schemas.microsoft.com/office/drawing/2014/main" id="{F279C735-42A9-5D94-534B-CC00523F5446}"/>
              </a:ext>
            </a:extLst>
          </p:cNvPr>
          <p:cNvPicPr>
            <a:picLocks noChangeAspect="1"/>
          </p:cNvPicPr>
          <p:nvPr/>
        </p:nvPicPr>
        <p:blipFill>
          <a:blip r:embed="rId3"/>
          <a:stretch>
            <a:fillRect/>
          </a:stretch>
        </p:blipFill>
        <p:spPr>
          <a:xfrm>
            <a:off x="9128376" y="1242179"/>
            <a:ext cx="2186821" cy="2186821"/>
          </a:xfrm>
          <a:prstGeom prst="rect">
            <a:avLst/>
          </a:prstGeom>
        </p:spPr>
      </p:pic>
    </p:spTree>
    <p:extLst>
      <p:ext uri="{BB962C8B-B14F-4D97-AF65-F5344CB8AC3E}">
        <p14:creationId xmlns:p14="http://schemas.microsoft.com/office/powerpoint/2010/main" val="1812079782"/>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C0CC34A-D535-41BC-8B48-A0E1EA32D7E8}">
  <ds:schemaRefs>
    <ds:schemaRef ds:uri="http://schemas.microsoft.com/sharepoint/v3/contenttype/forms"/>
  </ds:schemaRefs>
</ds:datastoreItem>
</file>

<file path=customXml/itemProps3.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2808</TotalTime>
  <Words>3121</Words>
  <Application>Microsoft Office PowerPoint</Application>
  <PresentationFormat>Widescreen</PresentationFormat>
  <Paragraphs>314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Dante</vt:lpstr>
      <vt:lpstr>Söhne</vt:lpstr>
      <vt:lpstr>Times New Roman</vt:lpstr>
      <vt:lpstr>PineVTI</vt:lpstr>
      <vt:lpstr>Forest Cover Type  Prediction with Machine Learning </vt:lpstr>
      <vt:lpstr>Presentation Overview</vt:lpstr>
      <vt:lpstr>Forest Cover Types  — Why?</vt:lpstr>
      <vt:lpstr>Data Set Overview </vt:lpstr>
      <vt:lpstr>Tools We Used</vt:lpstr>
      <vt:lpstr>Exploratory Data Analysis</vt:lpstr>
      <vt:lpstr>ML Algorithms</vt:lpstr>
      <vt:lpstr>ML Algorithms</vt:lpstr>
      <vt:lpstr>ML Algorithms</vt:lpstr>
      <vt:lpstr>ML Algorithms</vt:lpstr>
      <vt:lpstr>Results</vt:lpstr>
      <vt:lpstr>Results – Number of Trees by Cover Type</vt:lpstr>
      <vt:lpstr>Results – Distribution of Cover Types by Wilderness Areas</vt:lpstr>
      <vt:lpstr>Results – Distribution of Cover Types by Elevation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Cover Type  Predictions</dc:title>
  <dc:creator>Ra-Cee Lucas</dc:creator>
  <cp:lastModifiedBy>Joel Pangilinan</cp:lastModifiedBy>
  <cp:revision>31</cp:revision>
  <dcterms:created xsi:type="dcterms:W3CDTF">2023-05-23T06:08:49Z</dcterms:created>
  <dcterms:modified xsi:type="dcterms:W3CDTF">2023-05-26T00:22:13Z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